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9" r:id="rId2"/>
    <p:sldId id="532" r:id="rId3"/>
    <p:sldId id="533" r:id="rId4"/>
    <p:sldId id="432" r:id="rId5"/>
    <p:sldId id="441" r:id="rId6"/>
    <p:sldId id="442" r:id="rId7"/>
    <p:sldId id="443" r:id="rId8"/>
    <p:sldId id="437" r:id="rId9"/>
    <p:sldId id="535" r:id="rId10"/>
    <p:sldId id="538" r:id="rId11"/>
    <p:sldId id="537" r:id="rId12"/>
    <p:sldId id="551" r:id="rId13"/>
    <p:sldId id="491" r:id="rId14"/>
    <p:sldId id="492" r:id="rId15"/>
    <p:sldId id="493" r:id="rId16"/>
    <p:sldId id="534" r:id="rId17"/>
    <p:sldId id="307" r:id="rId18"/>
    <p:sldId id="531" r:id="rId19"/>
    <p:sldId id="516" r:id="rId20"/>
    <p:sldId id="541" r:id="rId21"/>
    <p:sldId id="523" r:id="rId22"/>
    <p:sldId id="403" r:id="rId23"/>
    <p:sldId id="348" r:id="rId24"/>
    <p:sldId id="406" r:id="rId25"/>
    <p:sldId id="540" r:id="rId26"/>
    <p:sldId id="542" r:id="rId27"/>
    <p:sldId id="543" r:id="rId28"/>
    <p:sldId id="524" r:id="rId29"/>
    <p:sldId id="544" r:id="rId30"/>
    <p:sldId id="525" r:id="rId31"/>
    <p:sldId id="545" r:id="rId32"/>
    <p:sldId id="530" r:id="rId33"/>
    <p:sldId id="526" r:id="rId34"/>
    <p:sldId id="547" r:id="rId35"/>
    <p:sldId id="527" r:id="rId36"/>
    <p:sldId id="548" r:id="rId37"/>
    <p:sldId id="550" r:id="rId38"/>
    <p:sldId id="552" r:id="rId39"/>
    <p:sldId id="316" r:id="rId40"/>
    <p:sldId id="318" r:id="rId41"/>
    <p:sldId id="312" r:id="rId42"/>
    <p:sldId id="286" r:id="rId43"/>
    <p:sldId id="288" r:id="rId44"/>
    <p:sldId id="287" r:id="rId45"/>
    <p:sldId id="292" r:id="rId46"/>
    <p:sldId id="330" r:id="rId47"/>
    <p:sldId id="349" r:id="rId48"/>
    <p:sldId id="351" r:id="rId49"/>
    <p:sldId id="347" r:id="rId50"/>
    <p:sldId id="353" r:id="rId51"/>
    <p:sldId id="320" r:id="rId52"/>
    <p:sldId id="34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27" autoAdjust="0"/>
    <p:restoredTop sz="94660"/>
  </p:normalViewPr>
  <p:slideViewPr>
    <p:cSldViewPr snapToGrid="0">
      <p:cViewPr>
        <p:scale>
          <a:sx n="117" d="100"/>
          <a:sy n="117" d="100"/>
        </p:scale>
        <p:origin x="145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08B7-B6FC-4465-AC2D-A06B2DC2BB13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AECAD-2C09-4048-92CC-53C39DF3C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74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1C642-8872-004A-9C05-17D8A809EC82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95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16B67-C645-5258-5B03-A03B9997A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8E3F80-A2F4-201C-8D44-FF78DE900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44464-F0C3-24AA-7658-02991F55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1DB22-FCA1-6095-70C1-7661AA4A7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855D6-4855-289A-E22E-2E41CA86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5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4E672-3038-A5C3-4D1F-87571E8D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6B38B8-D644-AEBB-E2F7-76F37A13A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EA24D-6850-C4DD-FC8C-35809B75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6D2464-8E76-69DB-C438-A5E43A86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75EDC-6AAC-AFF8-B44D-AB0C0AD4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74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5150-25BD-FB7D-6675-2BA5ACE8A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3B9049-A14D-881F-6FB1-5E5F0F0BD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2A43F-2E0D-1979-1450-27A58C90A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9A1C7-00C7-F69B-620E-EEDC0E366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36AC5-F5B3-B2EE-AC66-FA49FCAE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197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01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1047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27162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3068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A3340-3983-3B3E-C69C-29D88779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AE814-7CE4-6A43-A92C-B8EAA925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3DA8A-E814-2985-3B95-0C382E79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1D9D2-9C37-41DD-D982-B47E74A6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4A2E7A-8B9F-B368-1F4B-2AFE881A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107B9-2E35-9BE7-8C2C-A3AC15A4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5FBDA2-453C-ED3A-3147-44FF6233C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51650-83B7-AD10-AABD-708F61F2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E7671-A7B3-68CF-A10F-17B217FA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5F6E6-83D2-6525-C1E0-CD0A7F8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0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7A744-D66E-D6D2-E0EC-E71B3674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D17EB-36ED-C1F0-FEBC-FFE0920FB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71C407-3E0B-9990-A996-8CDB97BC0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57E5D1-3979-08B2-7A61-B837F3CE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C2E7A-E200-884F-C1AE-09D68A4B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3F8A32-28B8-67E6-4446-3C4AED5B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2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88D61-F6EC-EF63-4C22-A9B8469A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684BCD-4983-4DE2-4554-4983CA43D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C1992D-BD38-2286-0E2D-E4C295BA9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ED5A4C-FD2F-F228-AE46-C982B4877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54B410-DDB0-423F-E9B1-C2249CAD3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8745BD-38C7-A0C3-7C1A-84521E36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7D983E-EA8A-9542-57F9-B76423C53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194433-AE3D-4D30-EA88-343E23564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4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A6EA5-6A80-D1E7-C47D-02B9CD67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3A4E77-504A-3E88-0B8D-06A86CC7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E402FD-1DC2-7B21-5E5F-74690829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CE32C3-9EA4-4AC0-418C-7815C164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37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4006B2-6FA9-06A8-D275-6AFBE799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775CA-4FDD-B8D7-3503-0CE28F0F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95CF34-32EA-91F0-BBE4-A01BD1D1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9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E265-40BF-46EE-FEFD-E50E940A8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CBCFA-2FCA-1872-7734-1AED3B32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F59147-5B7F-17F0-099A-63EABC808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FB69E3-04E0-53B5-08B9-6FF41693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F37A08-1AF4-8D75-A91E-3DB1AA8B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A9BCEA-3532-F345-AD4C-956525E5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7CB89-136B-2ED6-6C78-FD72A80B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87BC93-DF79-D8AA-AAD7-76B35BE5C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721CA-075D-2D8C-C855-C9DD83430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FC098E-50F1-2B3C-7736-644F29BA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5D3B6-E208-5DBC-94B4-43D311E3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2DE728-A0B4-7705-7C97-EEC05F34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6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5CFA5B-192D-C9C7-6BE9-007F07EA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9BADB-4F42-23FE-6B1A-2B57B956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F8FA1-A476-654C-38D0-9CC33D235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93E67-5836-4001-98DE-39AE47122177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CD5A2-EAAF-AED2-AC8E-2C6E687FB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A27D1-ECDE-38D2-57F8-E92C05E51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340E8-5819-46FE-8C3B-A2E108E3F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8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86" y="1727650"/>
            <a:ext cx="12192000" cy="2387600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</a:rPr>
              <a:t>Quantum Implementation of AIM: Aiming for Low-Depth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25503-0B4D-914A-8611-3A7478C4F07B}"/>
              </a:ext>
            </a:extLst>
          </p:cNvPr>
          <p:cNvSpPr txBox="1"/>
          <p:nvPr/>
        </p:nvSpPr>
        <p:spPr>
          <a:xfrm>
            <a:off x="5544540" y="4176213"/>
            <a:ext cx="114646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en-US" altLang="ko-KR" sz="1000" b="1" dirty="0"/>
          </a:p>
          <a:p>
            <a:pPr algn="ctr"/>
            <a:r>
              <a:rPr kumimoji="1" lang="ko-KR" altLang="en-US" sz="2500" b="1" dirty="0"/>
              <a:t>장경배</a:t>
            </a:r>
            <a:endParaRPr kumimoji="1" lang="en-US" altLang="ko-Kore-KR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1C011-09FA-382D-63C3-D310EFAEC87E}"/>
              </a:ext>
            </a:extLst>
          </p:cNvPr>
          <p:cNvSpPr txBox="1"/>
          <p:nvPr/>
        </p:nvSpPr>
        <p:spPr>
          <a:xfrm>
            <a:off x="4629150" y="4868118"/>
            <a:ext cx="360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https://youtu.be/EQS5bzQyO4A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665FF8-3768-3565-F1ED-FDBD35705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89" y="2921056"/>
            <a:ext cx="5839519" cy="19893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B235253-8357-675B-1ED3-95A80D1F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" altLang="ko-Kore-KR" dirty="0"/>
              <a:t>NIST Post-quantum Security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6AD0D-F4B4-8972-1EF7-3CB62A0B84CC}"/>
              </a:ext>
            </a:extLst>
          </p:cNvPr>
          <p:cNvSpPr txBox="1"/>
          <p:nvPr/>
        </p:nvSpPr>
        <p:spPr>
          <a:xfrm>
            <a:off x="204619" y="1290457"/>
            <a:ext cx="12584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Eurocrypt’20 </a:t>
            </a:r>
            <a:r>
              <a:rPr kumimoji="1" lang="ko-KR" altLang="en-US" sz="2400" dirty="0"/>
              <a:t>구현 및 자원 추정에는 이미 문제가 있었음</a:t>
            </a: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’23</a:t>
            </a:r>
            <a:r>
              <a:rPr kumimoji="1" lang="ko-KR" altLang="en-US" sz="2400" dirty="0"/>
              <a:t>년 </a:t>
            </a:r>
            <a:r>
              <a:rPr kumimoji="1" lang="en-US" altLang="ko-KR" sz="2400" dirty="0"/>
              <a:t>6</a:t>
            </a:r>
            <a:r>
              <a:rPr kumimoji="1" lang="ko-KR" altLang="en-US" sz="2400" dirty="0"/>
              <a:t>월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해당 저자들은 수정된 버전을 </a:t>
            </a:r>
            <a:r>
              <a:rPr kumimoji="1" lang="en-US" altLang="ko-KR" sz="2400" dirty="0" err="1"/>
              <a:t>ePrint</a:t>
            </a:r>
            <a:r>
              <a:rPr kumimoji="1" lang="ko-KR" altLang="en-US" sz="2400" dirty="0"/>
              <a:t>에 업로드</a:t>
            </a:r>
            <a:endParaRPr kumimoji="1"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54E28-F4C2-D14E-C246-F5E575742DEA}"/>
              </a:ext>
            </a:extLst>
          </p:cNvPr>
          <p:cNvSpPr txBox="1"/>
          <p:nvPr/>
        </p:nvSpPr>
        <p:spPr>
          <a:xfrm>
            <a:off x="663436" y="5057397"/>
            <a:ext cx="5456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&lt; Eurocrypt’20</a:t>
            </a:r>
            <a:r>
              <a:rPr kumimoji="1" lang="ko-KR" altLang="en-US" sz="2000" dirty="0"/>
              <a:t>에서 추정한 </a:t>
            </a:r>
            <a:r>
              <a:rPr kumimoji="1" lang="en-US" altLang="ko-KR" sz="2000" dirty="0"/>
              <a:t>AES </a:t>
            </a:r>
            <a:r>
              <a:rPr kumimoji="1" lang="ko-KR" altLang="en-US" sz="2000" dirty="0"/>
              <a:t>공격 복잡도</a:t>
            </a:r>
            <a:r>
              <a:rPr kumimoji="1" lang="en-US" altLang="ko-KR" sz="2000" dirty="0"/>
              <a:t>&gt;</a:t>
            </a:r>
          </a:p>
          <a:p>
            <a:pPr algn="ctr"/>
            <a:r>
              <a:rPr kumimoji="1" lang="en-US" altLang="ko-Kore-KR" sz="2000" dirty="0">
                <a:solidFill>
                  <a:schemeClr val="accent1"/>
                </a:solidFill>
              </a:rPr>
              <a:t>NIST</a:t>
            </a:r>
            <a:r>
              <a:rPr kumimoji="1" lang="ko-Kore-KR" altLang="en-US" sz="2000" dirty="0">
                <a:solidFill>
                  <a:schemeClr val="accent1"/>
                </a:solidFill>
              </a:rPr>
              <a:t>가 인용하고 있는 결과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58FFB-5044-4FD1-94BC-3C66804F896A}"/>
              </a:ext>
            </a:extLst>
          </p:cNvPr>
          <p:cNvSpPr/>
          <p:nvPr/>
        </p:nvSpPr>
        <p:spPr>
          <a:xfrm>
            <a:off x="5314711" y="3653766"/>
            <a:ext cx="400930" cy="24919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F25772-9AB0-3C4F-EAEA-F20C638D9AB9}"/>
              </a:ext>
            </a:extLst>
          </p:cNvPr>
          <p:cNvSpPr/>
          <p:nvPr/>
        </p:nvSpPr>
        <p:spPr>
          <a:xfrm>
            <a:off x="5313644" y="4132276"/>
            <a:ext cx="400930" cy="24919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661D6A-F84A-31BF-0930-61DDC6BB3031}"/>
              </a:ext>
            </a:extLst>
          </p:cNvPr>
          <p:cNvSpPr/>
          <p:nvPr/>
        </p:nvSpPr>
        <p:spPr>
          <a:xfrm>
            <a:off x="5318973" y="4617175"/>
            <a:ext cx="400930" cy="24919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EE64CD-AA36-CBE2-FF5B-E9D54BC65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422" y="3809558"/>
            <a:ext cx="4603142" cy="2016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4D25A9-2B0C-CF8F-9896-3BBA49199C91}"/>
              </a:ext>
            </a:extLst>
          </p:cNvPr>
          <p:cNvSpPr txBox="1"/>
          <p:nvPr/>
        </p:nvSpPr>
        <p:spPr>
          <a:xfrm>
            <a:off x="7328756" y="5943996"/>
            <a:ext cx="3831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/>
              <a:t>&lt; </a:t>
            </a:r>
            <a:r>
              <a:rPr kumimoji="1" lang="ko-Kore-KR" altLang="en-US" sz="2000" dirty="0"/>
              <a:t>재 추정한 </a:t>
            </a:r>
            <a:r>
              <a:rPr kumimoji="1" lang="en-US" altLang="ko-Kore-KR" sz="2000" dirty="0"/>
              <a:t>AES </a:t>
            </a:r>
            <a:r>
              <a:rPr kumimoji="1" lang="ko-Kore-KR" altLang="en-US" sz="2000" dirty="0"/>
              <a:t>공격 복잡도 </a:t>
            </a:r>
            <a:r>
              <a:rPr kumimoji="1" lang="en-US" altLang="ko-KR" sz="2000" dirty="0"/>
              <a:t>&gt;</a:t>
            </a:r>
          </a:p>
          <a:p>
            <a:pPr algn="ctr"/>
            <a:r>
              <a:rPr kumimoji="1" lang="en-US" altLang="ko-KR" sz="2000" dirty="0"/>
              <a:t>23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6</a:t>
            </a:r>
            <a:r>
              <a:rPr kumimoji="1" lang="ko-KR" altLang="en-US" sz="2000" dirty="0"/>
              <a:t>월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수정된</a:t>
            </a:r>
            <a:r>
              <a:rPr kumimoji="1" lang="en-US" altLang="ko-KR" sz="2000" dirty="0"/>
              <a:t>, </a:t>
            </a:r>
            <a:r>
              <a:rPr kumimoji="1" lang="en-US" altLang="ko-KR" sz="2000" dirty="0" err="1"/>
              <a:t>ePrint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버전</a:t>
            </a:r>
            <a:endParaRPr kumimoji="1" lang="en-US" altLang="ko-KR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C77C71-87FD-2DC5-07F3-E763FD64D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92" y="2262229"/>
            <a:ext cx="2552100" cy="12115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9C15EE-94CB-D2AC-FCE5-E18AB642C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578" y="3486305"/>
            <a:ext cx="3426695" cy="250908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90E2F9A-E10E-A133-56D2-3D51BD7275AC}"/>
              </a:ext>
            </a:extLst>
          </p:cNvPr>
          <p:cNvCxnSpPr/>
          <p:nvPr/>
        </p:nvCxnSpPr>
        <p:spPr>
          <a:xfrm>
            <a:off x="7781991" y="2855206"/>
            <a:ext cx="81208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1A5508B6-0A65-E27E-C88F-520435A231FF}"/>
              </a:ext>
            </a:extLst>
          </p:cNvPr>
          <p:cNvCxnSpPr>
            <a:cxnSpLocks/>
          </p:cNvCxnSpPr>
          <p:nvPr/>
        </p:nvCxnSpPr>
        <p:spPr>
          <a:xfrm>
            <a:off x="8004633" y="3705241"/>
            <a:ext cx="106379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698E11-413C-0744-1F29-2BD7E6EDAEC3}"/>
              </a:ext>
            </a:extLst>
          </p:cNvPr>
          <p:cNvSpPr/>
          <p:nvPr/>
        </p:nvSpPr>
        <p:spPr>
          <a:xfrm>
            <a:off x="10408355" y="4568823"/>
            <a:ext cx="400930" cy="2491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8ED31C-2AEA-5C3E-3D82-0C79061E9C1E}"/>
              </a:ext>
            </a:extLst>
          </p:cNvPr>
          <p:cNvSpPr/>
          <p:nvPr/>
        </p:nvSpPr>
        <p:spPr>
          <a:xfrm>
            <a:off x="10408355" y="5041344"/>
            <a:ext cx="400930" cy="2491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7DC212-34B5-020B-9711-32F3EA354EA3}"/>
              </a:ext>
            </a:extLst>
          </p:cNvPr>
          <p:cNvSpPr/>
          <p:nvPr/>
        </p:nvSpPr>
        <p:spPr>
          <a:xfrm>
            <a:off x="10408355" y="5533390"/>
            <a:ext cx="400930" cy="2491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427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291AD-830E-2C42-4114-8933619C342C}"/>
                  </a:ext>
                </a:extLst>
              </p:cNvPr>
              <p:cNvSpPr txBox="1"/>
              <p:nvPr/>
            </p:nvSpPr>
            <p:spPr>
              <a:xfrm>
                <a:off x="223333" y="1338391"/>
                <a:ext cx="12664966" cy="3516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600" dirty="0"/>
                  <a:t>Summary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1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/>
                  <a:t>이전 </a:t>
                </a:r>
                <a:r>
                  <a:rPr kumimoji="1" lang="en-US" altLang="ko-KR" sz="2400" dirty="0"/>
                  <a:t>NIST</a:t>
                </a:r>
                <a:r>
                  <a:rPr kumimoji="1" lang="ko-KR" altLang="en-US" sz="2400" dirty="0"/>
                  <a:t>가 추정한 </a:t>
                </a:r>
                <a:r>
                  <a:rPr kumimoji="1" lang="en-US" altLang="ko-KR" sz="2400" dirty="0"/>
                  <a:t>Level 1, 3, 5</a:t>
                </a:r>
                <a:r>
                  <a:rPr kumimoji="1" lang="ko-KR" altLang="en-US" sz="2400" dirty="0"/>
                  <a:t>는 </a:t>
                </a:r>
                <a:r>
                  <a:rPr kumimoji="1" lang="ko-KR" altLang="en-US" sz="2400" b="1" dirty="0"/>
                  <a:t>과도하게 높았음 </a:t>
                </a:r>
                <a:endParaRPr kumimoji="1" lang="en-US" altLang="ko-KR" sz="2400" b="1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다른 암호들이 적정 보안 레벨을 달성하기 너무 어려울 정도</a:t>
                </a: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/>
                  <a:t>최근</a:t>
                </a:r>
                <a:r>
                  <a:rPr kumimoji="1" lang="en-US" altLang="ko-KR" sz="2400" dirty="0"/>
                  <a:t>, Level 1, 3, 5</a:t>
                </a:r>
                <a:r>
                  <a:rPr kumimoji="1" lang="ko-KR" altLang="en-US" sz="2400" dirty="0"/>
                  <a:t>에 대한 </a:t>
                </a:r>
                <a:r>
                  <a:rPr kumimoji="1" lang="ko-KR" altLang="en-US" sz="2400" b="1" dirty="0"/>
                  <a:t>복잡도를 조정</a:t>
                </a:r>
                <a:r>
                  <a:rPr kumimoji="1" lang="ko-KR" altLang="en-US" sz="2400" dirty="0"/>
                  <a:t> 했지만</a:t>
                </a:r>
                <a:r>
                  <a:rPr kumimoji="1" lang="en-US" altLang="ko-KR" sz="2400" dirty="0"/>
                  <a:t>(22</a:t>
                </a:r>
                <a:r>
                  <a:rPr kumimoji="1" lang="ko-KR" altLang="en-US" sz="2400" dirty="0"/>
                  <a:t>년</a:t>
                </a:r>
                <a:r>
                  <a:rPr kumimoji="1" lang="en-US" altLang="ko-KR" sz="2400" dirty="0"/>
                  <a:t>, 10</a:t>
                </a:r>
                <a:r>
                  <a:rPr kumimoji="1" lang="ko-KR" altLang="en-US" sz="2400" dirty="0"/>
                  <a:t>월</a:t>
                </a:r>
                <a:r>
                  <a:rPr kumimoji="1" lang="en-US" altLang="ko-KR" sz="2400" dirty="0"/>
                  <a:t>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>
                    <a:sym typeface="Wingdings" pitchFamily="2" charset="2"/>
                  </a:rPr>
                  <a:t>Level 1:</a:t>
                </a:r>
                <a:r>
                  <a:rPr kumimoji="1" lang="en-US" altLang="ko-KR" sz="2200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170</m:t>
                        </m:r>
                      </m:sup>
                    </m:sSup>
                  </m:oMath>
                </a14:m>
                <a:r>
                  <a:rPr kumimoji="1" lang="en-US" altLang="ko-KR" sz="2200" dirty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  <m:r>
                          <a:rPr kumimoji="1" lang="en-US" altLang="ko-KR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57</m:t>
                        </m:r>
                      </m:sup>
                    </m:sSup>
                  </m:oMath>
                </a14:m>
                <a:r>
                  <a:rPr kumimoji="1" lang="en-US" altLang="ko-KR" sz="2200" dirty="0"/>
                  <a:t>, </a:t>
                </a:r>
                <a:r>
                  <a:rPr kumimoji="1" lang="en-US" altLang="ko-KR" sz="2200" dirty="0">
                    <a:sym typeface="Wingdings" pitchFamily="2" charset="2"/>
                  </a:rPr>
                  <a:t>Level 3: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233</m:t>
                        </m:r>
                      </m:sup>
                    </m:sSup>
                  </m:oMath>
                </a14:m>
                <a:r>
                  <a:rPr kumimoji="1" lang="en-US" altLang="ko-KR" sz="2200" dirty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221</m:t>
                        </m:r>
                      </m:sup>
                    </m:sSup>
                  </m:oMath>
                </a14:m>
                <a:r>
                  <a:rPr kumimoji="1" lang="en-US" altLang="ko-KR" sz="2200" dirty="0"/>
                  <a:t>, </a:t>
                </a:r>
                <a:r>
                  <a:rPr kumimoji="1" lang="en-US" altLang="ko-KR" sz="2200" dirty="0">
                    <a:sym typeface="Wingdings" pitchFamily="2" charset="2"/>
                  </a:rPr>
                  <a:t>Level 5:</a:t>
                </a:r>
                <a:r>
                  <a:rPr kumimoji="1" lang="en-US" altLang="ko-KR" sz="2200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298</m:t>
                        </m:r>
                      </m:sup>
                    </m:sSup>
                  </m:oMath>
                </a14:m>
                <a:r>
                  <a:rPr kumimoji="1" lang="en-US" altLang="ko-KR" sz="2200" dirty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285</m:t>
                        </m:r>
                      </m:sup>
                    </m:sSup>
                  </m:oMath>
                </a14:m>
                <a:r>
                  <a:rPr kumimoji="1" lang="en-US" altLang="ko-KR" sz="2200" dirty="0"/>
                  <a:t>,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400" b="1" dirty="0"/>
                  <a:t>보다 낮게 추정되었음</a:t>
                </a:r>
                <a:endParaRPr kumimoji="1" lang="en-US" altLang="ko-KR" sz="2400" b="1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/>
                  <a:t>Eurocrypt’20</a:t>
                </a:r>
                <a:r>
                  <a:rPr kumimoji="1" lang="ko-KR" altLang="en-US" sz="2400" dirty="0"/>
                  <a:t>의 구현 오류</a:t>
                </a:r>
                <a:r>
                  <a:rPr kumimoji="1" lang="en-US" altLang="ko-KR" sz="2400" dirty="0"/>
                  <a:t>, </a:t>
                </a:r>
                <a:r>
                  <a:rPr kumimoji="1" lang="ko-KR" altLang="en-US" sz="2400" dirty="0"/>
                  <a:t>수정 버전</a:t>
                </a:r>
                <a:r>
                  <a:rPr kumimoji="1" lang="en-US" altLang="ko-KR" sz="24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  <m:r>
                          <a:rPr kumimoji="1" lang="en-US" altLang="ko-K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59</m:t>
                        </m:r>
                      </m:sup>
                    </m:sSup>
                  </m:oMath>
                </a14:m>
                <a:r>
                  <a:rPr kumimoji="1" lang="en-US" altLang="ko-K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224</m:t>
                        </m:r>
                      </m:sup>
                    </m:sSup>
                  </m:oMath>
                </a14:m>
                <a:r>
                  <a:rPr kumimoji="1" lang="en-US" altLang="ko-K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288</m:t>
                        </m:r>
                      </m:sup>
                    </m:sSup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291AD-830E-2C42-4114-8933619C3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3" y="1338391"/>
                <a:ext cx="12664966" cy="3516668"/>
              </a:xfrm>
              <a:prstGeom prst="rect">
                <a:avLst/>
              </a:prstGeom>
              <a:blipFill>
                <a:blip r:embed="rId2"/>
                <a:stretch>
                  <a:fillRect l="-701" t="-1799" b="-35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제목 1">
            <a:extLst>
              <a:ext uri="{FF2B5EF4-FFF2-40B4-BE49-F238E27FC236}">
                <a16:creationId xmlns:a16="http://schemas.microsoft.com/office/drawing/2014/main" id="{8B0B2967-4138-BDFD-1EAB-A8AB6F23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" altLang="ko-Kore-KR" dirty="0"/>
              <a:t>NIST Post-quantum Security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87735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E291AD-830E-2C42-4114-8933619C342C}"/>
              </a:ext>
            </a:extLst>
          </p:cNvPr>
          <p:cNvSpPr txBox="1"/>
          <p:nvPr/>
        </p:nvSpPr>
        <p:spPr>
          <a:xfrm>
            <a:off x="-84163" y="1426289"/>
            <a:ext cx="12664966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하지만 최근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AES </a:t>
            </a:r>
            <a:r>
              <a:rPr kumimoji="1" lang="ko-KR" altLang="en-US" sz="2200" dirty="0"/>
              <a:t>양자 회로를 더 최적화 해본 결과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현 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NIST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기준</a:t>
            </a:r>
            <a:r>
              <a:rPr kumimoji="1" lang="ko-KR" altLang="en-US" sz="2200" dirty="0"/>
              <a:t>과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어느정도는 맞출 수 있음</a:t>
            </a:r>
            <a:endParaRPr kumimoji="1" lang="en-US" altLang="ko-KR" sz="2200" b="1" dirty="0">
              <a:solidFill>
                <a:schemeClr val="accent1"/>
              </a:solidFill>
            </a:endParaRPr>
          </a:p>
          <a:p>
            <a:pPr lvl="1"/>
            <a:endParaRPr kumimoji="1" lang="en-US" altLang="ko-KR" sz="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R" sz="2100" b="1" dirty="0"/>
              <a:t>Level-5</a:t>
            </a:r>
            <a:r>
              <a:rPr kumimoji="1" lang="ko-KR" altLang="en-US" sz="2100" b="1" dirty="0"/>
              <a:t>에 해당하는 </a:t>
            </a:r>
            <a:r>
              <a:rPr kumimoji="1" lang="en-US" altLang="ko-KR" sz="2100" b="1" dirty="0"/>
              <a:t>AES-256</a:t>
            </a:r>
            <a:r>
              <a:rPr kumimoji="1" lang="ko-KR" altLang="en-US" sz="2100" b="1" dirty="0"/>
              <a:t>에 비용을 제외</a:t>
            </a:r>
            <a:r>
              <a:rPr kumimoji="1" lang="ko-KR" altLang="en-US" sz="2100" dirty="0"/>
              <a:t>하고</a:t>
            </a:r>
            <a:r>
              <a:rPr kumimoji="1" lang="en-US" altLang="ko-KR" sz="2100" dirty="0"/>
              <a:t>,</a:t>
            </a:r>
            <a:r>
              <a:rPr kumimoji="1" lang="ko-KR" altLang="en-US" sz="2100" dirty="0"/>
              <a:t> 현 </a:t>
            </a:r>
            <a:r>
              <a:rPr kumimoji="1" lang="en-US" altLang="ko-KR" sz="2100" dirty="0"/>
              <a:t>NIST</a:t>
            </a:r>
            <a:r>
              <a:rPr kumimoji="1" lang="ko-KR" altLang="en-US" sz="2100" dirty="0"/>
              <a:t> 기준에 근사할 수 있음</a:t>
            </a:r>
            <a:endParaRPr kumimoji="1" lang="en-US" altLang="ko-KR" sz="2100" dirty="0"/>
          </a:p>
          <a:p>
            <a:pPr lvl="1"/>
            <a:endParaRPr kumimoji="1" lang="en-US" altLang="ko-KR" sz="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sz="2100" b="1" dirty="0"/>
              <a:t>양자 후 보안 레벨을 측정</a:t>
            </a:r>
            <a:r>
              <a:rPr kumimoji="1" lang="ko-KR" altLang="en-US" sz="2100" dirty="0"/>
              <a:t>하는데 있어</a:t>
            </a:r>
            <a:r>
              <a:rPr kumimoji="1" lang="en-US" altLang="ko-KR" sz="2100" dirty="0"/>
              <a:t>,</a:t>
            </a:r>
            <a:r>
              <a:rPr kumimoji="1" lang="ko-KR" altLang="en-US" sz="2100" dirty="0"/>
              <a:t> 최신 </a:t>
            </a:r>
            <a:r>
              <a:rPr kumimoji="1" lang="en-US" altLang="ko-KR" sz="2100" dirty="0"/>
              <a:t>NIST </a:t>
            </a:r>
            <a:r>
              <a:rPr kumimoji="1" lang="ko-KR" altLang="en-US" sz="2100" dirty="0"/>
              <a:t>기준과 이슈</a:t>
            </a:r>
            <a:r>
              <a:rPr kumimoji="1" lang="en-US" altLang="ko-KR" sz="2100" dirty="0"/>
              <a:t>,</a:t>
            </a:r>
            <a:r>
              <a:rPr kumimoji="1" lang="ko-KR" altLang="en-US" sz="2100" dirty="0"/>
              <a:t> 연구들을 감안해야 함</a:t>
            </a:r>
            <a:endParaRPr kumimoji="1" lang="en-US" altLang="ko-KR" sz="2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1000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B0B2967-4138-BDFD-1EAB-A8AB6F23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" altLang="ko-Kore-KR" dirty="0"/>
              <a:t>NIST Post-quantum Security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A7812-011C-1E1F-D43E-3BA93FE3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10" y="2857133"/>
            <a:ext cx="11379570" cy="22786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C38CF32-2823-2430-4915-7B5515B2290B}"/>
              </a:ext>
            </a:extLst>
          </p:cNvPr>
          <p:cNvSpPr/>
          <p:nvPr/>
        </p:nvSpPr>
        <p:spPr>
          <a:xfrm>
            <a:off x="6808130" y="3662034"/>
            <a:ext cx="1035440" cy="26359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0873-9E31-6EB3-200D-41C5E0B32ED7}"/>
              </a:ext>
            </a:extLst>
          </p:cNvPr>
          <p:cNvSpPr/>
          <p:nvPr/>
        </p:nvSpPr>
        <p:spPr>
          <a:xfrm>
            <a:off x="6808130" y="4134598"/>
            <a:ext cx="1035440" cy="26359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7CE674-077D-2637-2771-7DDD3A6D419F}"/>
              </a:ext>
            </a:extLst>
          </p:cNvPr>
          <p:cNvSpPr/>
          <p:nvPr/>
        </p:nvSpPr>
        <p:spPr>
          <a:xfrm>
            <a:off x="6808130" y="4627075"/>
            <a:ext cx="1035440" cy="26359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F92738-1318-9195-82A8-BF621BEB8C68}"/>
              </a:ext>
            </a:extLst>
          </p:cNvPr>
          <p:cNvSpPr/>
          <p:nvPr/>
        </p:nvSpPr>
        <p:spPr>
          <a:xfrm>
            <a:off x="3934109" y="3705830"/>
            <a:ext cx="645983" cy="38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1B16DE-95CE-5FDE-387A-6162B0328A1E}"/>
              </a:ext>
            </a:extLst>
          </p:cNvPr>
          <p:cNvSpPr/>
          <p:nvPr/>
        </p:nvSpPr>
        <p:spPr>
          <a:xfrm>
            <a:off x="3932761" y="4206186"/>
            <a:ext cx="645983" cy="38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FBC38E-C609-6790-3CD5-FE22BC05E48F}"/>
              </a:ext>
            </a:extLst>
          </p:cNvPr>
          <p:cNvSpPr/>
          <p:nvPr/>
        </p:nvSpPr>
        <p:spPr>
          <a:xfrm>
            <a:off x="3932761" y="4685423"/>
            <a:ext cx="645983" cy="38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8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NIST MAXDEPTH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/>
              <p:nvPr/>
            </p:nvSpPr>
            <p:spPr>
              <a:xfrm>
                <a:off x="-232557" y="1153103"/>
                <a:ext cx="9918293" cy="5663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400" b="1" dirty="0"/>
                  <a:t>또한 </a:t>
                </a:r>
                <a:r>
                  <a:rPr kumimoji="1" lang="en-US" altLang="ko-Kore-KR" sz="2400" b="1" dirty="0"/>
                  <a:t>NIST</a:t>
                </a:r>
                <a:r>
                  <a:rPr kumimoji="1" lang="ko-KR" altLang="en-US" sz="2400" b="1" dirty="0"/>
                  <a:t>는 잠재적 양자 공격에 대해 </a:t>
                </a:r>
                <a:r>
                  <a:rPr kumimoji="1" lang="en-US" altLang="ko-KR" sz="2400" b="1" dirty="0"/>
                  <a:t>running time,</a:t>
                </a:r>
                <a:r>
                  <a:rPr kumimoji="1" lang="ko-KR" altLang="en-US" sz="2400" b="1" dirty="0"/>
                  <a:t> </a:t>
                </a:r>
                <a:endParaRPr kumimoji="1" lang="en-US" altLang="ko-KR" sz="2400" b="1" dirty="0"/>
              </a:p>
              <a:p>
                <a:pPr lvl="1"/>
                <a:r>
                  <a:rPr kumimoji="1" lang="ko-KR" altLang="en-US" sz="2400" b="1" dirty="0"/>
                  <a:t>   </a:t>
                </a:r>
                <a:r>
                  <a:rPr kumimoji="1" lang="en-US" altLang="ko-KR" sz="2400" b="1" dirty="0"/>
                  <a:t>circuit depth</a:t>
                </a:r>
                <a:r>
                  <a:rPr kumimoji="1" lang="ko-KR" altLang="en-US" sz="2400" b="1" dirty="0"/>
                  <a:t> 제한을 정의하고 있음 </a:t>
                </a:r>
                <a:r>
                  <a:rPr kumimoji="1" lang="en-US" altLang="ko-KR" sz="2400" b="1" dirty="0">
                    <a:sym typeface="Wingdings" pitchFamily="2" charset="2"/>
                  </a:rPr>
                  <a:t></a:t>
                </a:r>
                <a:r>
                  <a:rPr kumimoji="1" lang="ko-KR" altLang="en-US" sz="2400" b="1" dirty="0">
                    <a:sym typeface="Wingdings" pitchFamily="2" charset="2"/>
                  </a:rPr>
                  <a:t> </a:t>
                </a:r>
                <a:r>
                  <a:rPr kumimoji="1" lang="en-US" altLang="ko-KR" sz="2400" b="1" dirty="0">
                    <a:sym typeface="Wingdings" pitchFamily="2" charset="2"/>
                  </a:rPr>
                  <a:t>MAXDEPTH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>
                    <a:sym typeface="Wingdings" pitchFamily="2" charset="2"/>
                  </a:rPr>
                  <a:t>매우 긴 양자 연산</a:t>
                </a:r>
                <a:r>
                  <a:rPr kumimoji="1" lang="en-US" altLang="ko-KR" sz="2400" dirty="0">
                    <a:sym typeface="Wingdings" pitchFamily="2" charset="2"/>
                  </a:rPr>
                  <a:t> (</a:t>
                </a:r>
                <a:r>
                  <a:rPr kumimoji="1" lang="ko-KR" altLang="en-US" sz="2400" dirty="0">
                    <a:sym typeface="Wingdings" pitchFamily="2" charset="2"/>
                  </a:rPr>
                  <a:t>높은 </a:t>
                </a:r>
                <a:r>
                  <a:rPr kumimoji="1" lang="en-US" altLang="ko-KR" sz="2400" dirty="0">
                    <a:sym typeface="Wingdings" pitchFamily="2" charset="2"/>
                  </a:rPr>
                  <a:t>Depth)</a:t>
                </a:r>
                <a:r>
                  <a:rPr kumimoji="1" lang="ko-KR" altLang="en-US" sz="2400" dirty="0">
                    <a:sym typeface="Wingdings" pitchFamily="2" charset="2"/>
                  </a:rPr>
                  <a:t>의 어려움에 기반</a:t>
                </a:r>
                <a:endParaRPr kumimoji="1" lang="en-US" altLang="ko-KR" sz="2400" dirty="0">
                  <a:sym typeface="Wingdings" pitchFamily="2" charset="2"/>
                </a:endParaRPr>
              </a:p>
              <a:p>
                <a:pPr lvl="1"/>
                <a:endParaRPr kumimoji="1" lang="en-US" altLang="ko-KR" sz="24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300" dirty="0">
                    <a:sym typeface="Wingdings" pitchFamily="2" charset="2"/>
                  </a:rPr>
                  <a:t>MAXDEPTH</a:t>
                </a:r>
                <a:endParaRPr kumimoji="1" lang="en-US" altLang="ko-KR" sz="230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40</m:t>
                        </m:r>
                      </m:sup>
                    </m:sSup>
                    <m:r>
                      <a:rPr kumimoji="1" lang="en-US" altLang="ko-KR" sz="23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  <m:sSup>
                      <m:sSupPr>
                        <m:ctrlPr>
                          <a:rPr kumimoji="1" lang="en-US" altLang="ko-KR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64</m:t>
                        </m:r>
                      </m:sup>
                    </m:sSup>
                    <m:r>
                      <a:rPr kumimoji="1" lang="en-US" altLang="ko-KR" sz="23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  <m:sSup>
                      <m:sSupPr>
                        <m:ctrlPr>
                          <a:rPr kumimoji="1" lang="en-US" altLang="ko-KR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96</m:t>
                        </m:r>
                      </m:sup>
                    </m:sSup>
                  </m:oMath>
                </a14:m>
                <a:r>
                  <a:rPr kumimoji="1" lang="en-US" altLang="ko-KR" sz="2300" dirty="0">
                    <a:sym typeface="Wingdings" pitchFamily="2" charset="2"/>
                  </a:rPr>
                  <a:t>, </a:t>
                </a:r>
                <a:r>
                  <a:rPr kumimoji="1" lang="ko-KR" altLang="en-US" sz="2300" dirty="0">
                    <a:sym typeface="Wingdings" pitchFamily="2" charset="2"/>
                  </a:rPr>
                  <a:t>세 가지 기준으로 나뉨</a:t>
                </a:r>
                <a:endParaRPr kumimoji="1" lang="en-US" altLang="ko-KR" sz="2300" dirty="0">
                  <a:sym typeface="Wingdings" pitchFamily="2" charset="2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kumimoji="1" lang="en-US" altLang="ko-KR" sz="1000" dirty="0">
                  <a:sym typeface="Wingdings" pitchFamily="2" charset="2"/>
                </a:endParaRP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3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40</m:t>
                        </m:r>
                      </m:sup>
                    </m:sSup>
                  </m:oMath>
                </a14:m>
                <a:r>
                  <a:rPr kumimoji="1" lang="en-US" altLang="ko-KR" sz="2300" dirty="0">
                    <a:sym typeface="Wingdings" pitchFamily="2" charset="2"/>
                  </a:rPr>
                  <a:t>:</a:t>
                </a:r>
                <a:r>
                  <a:rPr kumimoji="1" lang="ko-KR" altLang="en-US" sz="2300" dirty="0">
                    <a:sym typeface="Wingdings" pitchFamily="2" charset="2"/>
                  </a:rPr>
                  <a:t> 현재 구상</a:t>
                </a:r>
                <a:r>
                  <a:rPr kumimoji="1" lang="en-US" altLang="ko-KR" sz="2300" dirty="0">
                    <a:sym typeface="Wingdings" pitchFamily="2" charset="2"/>
                  </a:rPr>
                  <a:t> </a:t>
                </a:r>
                <a:r>
                  <a:rPr kumimoji="1" lang="ko-KR" altLang="en-US" sz="2300" dirty="0">
                    <a:sym typeface="Wingdings" pitchFamily="2" charset="2"/>
                  </a:rPr>
                  <a:t>중인 양자 컴퓨팅 아키텍처가 </a:t>
                </a:r>
                <a:r>
                  <a:rPr kumimoji="1" lang="en-US" altLang="ko-KR" sz="2300" b="1" dirty="0">
                    <a:sym typeface="Wingdings" pitchFamily="2" charset="2"/>
                  </a:rPr>
                  <a:t>1</a:t>
                </a:r>
                <a:r>
                  <a:rPr kumimoji="1" lang="ko-KR" altLang="en-US" sz="2300" b="1" dirty="0">
                    <a:sym typeface="Wingdings" pitchFamily="2" charset="2"/>
                  </a:rPr>
                  <a:t>년 동안</a:t>
                </a:r>
                <a:endParaRPr kumimoji="1" lang="en-US" altLang="ko-KR" sz="2300" b="1" dirty="0">
                  <a:sym typeface="Wingdings" pitchFamily="2" charset="2"/>
                </a:endParaRPr>
              </a:p>
              <a:p>
                <a:pPr lvl="4"/>
                <a:r>
                  <a:rPr kumimoji="1" lang="ko-KR" altLang="en-US" sz="2300" dirty="0">
                    <a:sym typeface="Wingdings" pitchFamily="2" charset="2"/>
                  </a:rPr>
                  <a:t>       </a:t>
                </a:r>
                <a:r>
                  <a:rPr kumimoji="1" lang="en-US" altLang="ko-KR" sz="2300" dirty="0">
                    <a:sym typeface="Wingdings" pitchFamily="2" charset="2"/>
                  </a:rPr>
                  <a:t>Serial</a:t>
                </a:r>
                <a:r>
                  <a:rPr kumimoji="1" lang="ko-KR" altLang="en-US" sz="2300" dirty="0">
                    <a:sym typeface="Wingdings" pitchFamily="2" charset="2"/>
                  </a:rPr>
                  <a:t>하게 수행할 것으로 예상되는 대략적인 </a:t>
                </a:r>
                <a:r>
                  <a:rPr kumimoji="1" lang="en-US" altLang="ko-KR" sz="2300" dirty="0">
                    <a:sym typeface="Wingdings" pitchFamily="2" charset="2"/>
                  </a:rPr>
                  <a:t>Depth</a:t>
                </a:r>
              </a:p>
              <a:p>
                <a:pPr lvl="4"/>
                <a:endParaRPr kumimoji="1" lang="en-US" altLang="ko-KR" sz="1000" dirty="0">
                  <a:sym typeface="Wingdings" pitchFamily="2" charset="2"/>
                </a:endParaRP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3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64</m:t>
                        </m:r>
                      </m:sup>
                    </m:sSup>
                  </m:oMath>
                </a14:m>
                <a:r>
                  <a:rPr kumimoji="1" lang="en-US" altLang="ko-KR" sz="2300" dirty="0">
                    <a:sym typeface="Wingdings" pitchFamily="2" charset="2"/>
                  </a:rPr>
                  <a:t>:</a:t>
                </a:r>
                <a:r>
                  <a:rPr kumimoji="1" lang="ko-KR" altLang="en-US" sz="2300" dirty="0">
                    <a:sym typeface="Wingdings" pitchFamily="2" charset="2"/>
                  </a:rPr>
                  <a:t> 현재의 고전적인 컴퓨팅 아키텍처가 </a:t>
                </a:r>
                <a:r>
                  <a:rPr kumimoji="1" lang="en-US" altLang="ko-KR" sz="2300" b="1" dirty="0">
                    <a:sym typeface="Wingdings" pitchFamily="2" charset="2"/>
                  </a:rPr>
                  <a:t>10</a:t>
                </a:r>
                <a:r>
                  <a:rPr kumimoji="1" lang="ko-KR" altLang="en-US" sz="2300" b="1" dirty="0">
                    <a:sym typeface="Wingdings" pitchFamily="2" charset="2"/>
                  </a:rPr>
                  <a:t>년 동안</a:t>
                </a:r>
                <a:r>
                  <a:rPr kumimoji="1" lang="ko-KR" altLang="en-US" sz="2300" dirty="0">
                    <a:sym typeface="Wingdings" pitchFamily="2" charset="2"/>
                  </a:rPr>
                  <a:t> </a:t>
                </a:r>
                <a:r>
                  <a:rPr kumimoji="1" lang="en-US" altLang="ko-KR" sz="2300" dirty="0">
                    <a:sym typeface="Wingdings" pitchFamily="2" charset="2"/>
                  </a:rPr>
                  <a:t>Serial</a:t>
                </a:r>
                <a:r>
                  <a:rPr kumimoji="1" lang="ko-KR" altLang="en-US" sz="2300" dirty="0">
                    <a:sym typeface="Wingdings" pitchFamily="2" charset="2"/>
                  </a:rPr>
                  <a:t>로 </a:t>
                </a:r>
                <a:endParaRPr kumimoji="1" lang="en-US" altLang="ko-KR" sz="2300" dirty="0">
                  <a:sym typeface="Wingdings" pitchFamily="2" charset="2"/>
                </a:endParaRPr>
              </a:p>
              <a:p>
                <a:pPr lvl="4"/>
                <a:r>
                  <a:rPr kumimoji="1" lang="ko-KR" altLang="en-US" sz="2300" dirty="0">
                    <a:sym typeface="Wingdings" pitchFamily="2" charset="2"/>
                  </a:rPr>
                  <a:t>       수행할 수 있는 대략적인 </a:t>
                </a:r>
                <a:r>
                  <a:rPr kumimoji="1" lang="en-US" altLang="ko-KR" sz="2300" dirty="0">
                    <a:sym typeface="Wingdings" pitchFamily="2" charset="2"/>
                  </a:rPr>
                  <a:t>Depth</a:t>
                </a:r>
                <a:endParaRPr kumimoji="1" lang="en-US" altLang="ko-KR" sz="2300" b="1" dirty="0">
                  <a:sym typeface="Wingdings" pitchFamily="2" charset="2"/>
                </a:endParaRPr>
              </a:p>
              <a:p>
                <a:pPr lvl="4"/>
                <a:endParaRPr kumimoji="1" lang="en-US" altLang="ko-KR" sz="1000" b="1" dirty="0">
                  <a:sym typeface="Wingdings" pitchFamily="2" charset="2"/>
                </a:endParaRP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3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96</m:t>
                        </m:r>
                      </m:sup>
                    </m:sSup>
                  </m:oMath>
                </a14:m>
                <a:r>
                  <a:rPr kumimoji="1" lang="en-US" altLang="ko-KR" sz="2300" dirty="0">
                    <a:sym typeface="Wingdings" pitchFamily="2" charset="2"/>
                  </a:rPr>
                  <a:t>:</a:t>
                </a:r>
                <a:r>
                  <a:rPr kumimoji="1" lang="ko-KR" altLang="en-US" sz="2300" dirty="0">
                    <a:sym typeface="Wingdings" pitchFamily="2" charset="2"/>
                  </a:rPr>
                  <a:t> 광 전파 시간의 속도로 </a:t>
                </a:r>
                <a:r>
                  <a:rPr kumimoji="1" lang="en-US" altLang="ko-KR" sz="2300" dirty="0">
                    <a:sym typeface="Wingdings" pitchFamily="2" charset="2"/>
                  </a:rPr>
                  <a:t>atomic-scale</a:t>
                </a:r>
                <a:r>
                  <a:rPr kumimoji="1" lang="ko-KR" altLang="en-US" sz="2300" dirty="0">
                    <a:sym typeface="Wingdings" pitchFamily="2" charset="2"/>
                  </a:rPr>
                  <a:t> 큐비트가 </a:t>
                </a:r>
                <a:r>
                  <a:rPr kumimoji="1" lang="ko-KR" altLang="en-US" sz="2300" b="1" dirty="0">
                    <a:sym typeface="Wingdings" pitchFamily="2" charset="2"/>
                  </a:rPr>
                  <a:t>천년 동안</a:t>
                </a:r>
                <a:endParaRPr kumimoji="1" lang="en-US" altLang="ko-KR" sz="2300" b="1" dirty="0">
                  <a:sym typeface="Wingdings" pitchFamily="2" charset="2"/>
                </a:endParaRPr>
              </a:p>
              <a:p>
                <a:pPr lvl="3"/>
                <a:r>
                  <a:rPr kumimoji="1" lang="ko-KR" altLang="en-US" sz="2300" dirty="0">
                    <a:sym typeface="Wingdings" pitchFamily="2" charset="2"/>
                  </a:rPr>
                  <a:t>             수행할 수 있는 대략적인 </a:t>
                </a:r>
                <a:r>
                  <a:rPr kumimoji="1" lang="en-US" altLang="ko-KR" sz="2300" dirty="0">
                    <a:sym typeface="Wingdings" pitchFamily="2" charset="2"/>
                  </a:rPr>
                  <a:t>Depth</a:t>
                </a:r>
              </a:p>
              <a:p>
                <a:pPr lvl="2"/>
                <a:endParaRPr kumimoji="1" lang="en-US" altLang="ko-KR" sz="2600" dirty="0">
                  <a:sym typeface="Wingdings" pitchFamily="2" charset="2"/>
                </a:endParaRPr>
              </a:p>
              <a:p>
                <a:pPr lvl="2"/>
                <a:endParaRPr kumimoji="1" lang="en-US" altLang="ko-KR" sz="26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557" y="1153103"/>
                <a:ext cx="9918293" cy="5663089"/>
              </a:xfrm>
              <a:prstGeom prst="rect">
                <a:avLst/>
              </a:prstGeom>
              <a:blipFill>
                <a:blip r:embed="rId2"/>
                <a:stretch>
                  <a:fillRect t="-89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9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NIST MAXDEPTH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/>
              <p:nvPr/>
            </p:nvSpPr>
            <p:spPr>
              <a:xfrm>
                <a:off x="-232557" y="1153103"/>
                <a:ext cx="11353044" cy="4486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>
                    <a:sym typeface="Wingdings" pitchFamily="2" charset="2"/>
                  </a:rPr>
                  <a:t>지금 제시되고 있는 양자 분석들은 공격에 대한 어려움에 있어</a:t>
                </a:r>
                <a:r>
                  <a:rPr kumimoji="1" lang="en-US" altLang="ko-KR" sz="2400" dirty="0">
                    <a:sym typeface="Wingdings" pitchFamily="2" charset="2"/>
                  </a:rPr>
                  <a:t>,</a:t>
                </a:r>
                <a:r>
                  <a:rPr kumimoji="1" lang="ko-KR" altLang="en-US" sz="2400" dirty="0">
                    <a:sym typeface="Wingdings" pitchFamily="2" charset="2"/>
                  </a:rPr>
                  <a:t> </a:t>
                </a:r>
                <a:endParaRPr kumimoji="1" lang="en-US" altLang="ko-KR" sz="2400" dirty="0">
                  <a:sym typeface="Wingdings" pitchFamily="2" charset="2"/>
                </a:endParaRPr>
              </a:p>
              <a:p>
                <a:pPr lvl="1"/>
                <a:r>
                  <a:rPr kumimoji="1" lang="ko-KR" altLang="en-US" sz="2400" dirty="0">
                    <a:sym typeface="Wingdings" pitchFamily="2" charset="2"/>
                  </a:rPr>
                  <a:t>   </a:t>
                </a:r>
                <a:r>
                  <a:rPr kumimoji="1" lang="en-US" altLang="ko-KR" sz="2400" dirty="0">
                    <a:sym typeface="Wingdings" pitchFamily="2" charset="2"/>
                  </a:rPr>
                  <a:t>MAXDEPTH</a:t>
                </a:r>
                <a:r>
                  <a:rPr kumimoji="1" lang="ko-KR" altLang="en-US" sz="2400" dirty="0">
                    <a:sym typeface="Wingdings" pitchFamily="2" charset="2"/>
                  </a:rPr>
                  <a:t> 까지 고려해야함</a:t>
                </a:r>
                <a:endParaRPr kumimoji="1" lang="en-US" altLang="ko-KR" sz="2400" dirty="0">
                  <a:sym typeface="Wingdings" pitchFamily="2" charset="2"/>
                </a:endParaRPr>
              </a:p>
              <a:p>
                <a:pPr lvl="1"/>
                <a:endParaRPr kumimoji="1" lang="en-US" altLang="ko-KR" sz="24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>
                    <a:sym typeface="Wingdings" pitchFamily="2" charset="2"/>
                  </a:rPr>
                  <a:t>양자 공격에 있어 </a:t>
                </a:r>
                <a:r>
                  <a:rPr kumimoji="1" lang="en-US" altLang="ko-KR" sz="2400" b="1" dirty="0">
                    <a:sym typeface="Wingdings" pitchFamily="2" charset="2"/>
                  </a:rPr>
                  <a:t>MAXDEPTH</a:t>
                </a:r>
                <a:r>
                  <a:rPr kumimoji="1" lang="ko-KR" altLang="en-US" sz="2400" b="1" dirty="0">
                    <a:sym typeface="Wingdings" pitchFamily="2" charset="2"/>
                  </a:rPr>
                  <a:t> </a:t>
                </a:r>
                <a:r>
                  <a:rPr kumimoji="1" lang="en-US" altLang="ko-KR" sz="2400" b="1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𝟗𝟔</m:t>
                        </m:r>
                      </m:sup>
                    </m:sSup>
                  </m:oMath>
                </a14:m>
                <a:r>
                  <a:rPr kumimoji="1" lang="en-US" altLang="ko-KR" sz="2400" b="1" dirty="0">
                    <a:sym typeface="Wingdings" pitchFamily="2" charset="2"/>
                  </a:rPr>
                  <a:t>)</a:t>
                </a:r>
                <a:r>
                  <a:rPr kumimoji="1" lang="ko-KR" altLang="en-US" sz="2400" b="1" dirty="0" err="1">
                    <a:sym typeface="Wingdings" pitchFamily="2" charset="2"/>
                  </a:rPr>
                  <a:t>를</a:t>
                </a:r>
                <a:r>
                  <a:rPr kumimoji="1" lang="ko-KR" altLang="en-US" sz="2400" b="1" dirty="0">
                    <a:sym typeface="Wingdings" pitchFamily="2" charset="2"/>
                  </a:rPr>
                  <a:t> 초과한다면</a:t>
                </a:r>
                <a:r>
                  <a:rPr kumimoji="1" lang="en-US" altLang="ko-KR" sz="2400" b="1" dirty="0">
                    <a:sym typeface="Wingdings" pitchFamily="2" charset="2"/>
                  </a:rPr>
                  <a:t>?</a:t>
                </a:r>
                <a:endParaRPr kumimoji="1" lang="en-US" altLang="ko-KR" sz="2400" b="1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ym typeface="Wingdings" pitchFamily="2" charset="2"/>
                  </a:rPr>
                  <a:t>Grover’s search</a:t>
                </a:r>
                <a:r>
                  <a:rPr kumimoji="1" lang="ko-KR" altLang="en-US" sz="2400" dirty="0">
                    <a:sym typeface="Wingdings" pitchFamily="2" charset="2"/>
                  </a:rPr>
                  <a:t> 경우</a:t>
                </a:r>
                <a:r>
                  <a:rPr kumimoji="1" lang="en-US" altLang="ko-KR" sz="2400" dirty="0">
                    <a:sym typeface="Wingdings" pitchFamily="2" charset="2"/>
                  </a:rPr>
                  <a:t>, Parallel</a:t>
                </a:r>
                <a:r>
                  <a:rPr kumimoji="1" lang="ko-KR" altLang="en-US" sz="2400" dirty="0">
                    <a:sym typeface="Wingdings" pitchFamily="2" charset="2"/>
                  </a:rPr>
                  <a:t>한</a:t>
                </a:r>
                <a:r>
                  <a:rPr kumimoji="1" lang="en-US" altLang="ko-KR" sz="2400" dirty="0">
                    <a:sym typeface="Wingdings" pitchFamily="2" charset="2"/>
                  </a:rPr>
                  <a:t> </a:t>
                </a:r>
                <a:r>
                  <a:rPr kumimoji="1" lang="ko-KR" altLang="en-US" sz="2400" dirty="0">
                    <a:sym typeface="Wingdings" pitchFamily="2" charset="2"/>
                  </a:rPr>
                  <a:t>설계가 필수</a:t>
                </a:r>
                <a:endParaRPr kumimoji="1" lang="en-US" altLang="ko-KR" sz="2400" dirty="0">
                  <a:sym typeface="Wingdings" pitchFamily="2" charset="2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kumimoji="1" lang="en-US" altLang="ko-KR" sz="2600" dirty="0">
                  <a:sym typeface="Wingdings" pitchFamily="2" charset="2"/>
                </a:endParaRPr>
              </a:p>
              <a:p>
                <a:pPr marL="1428750" lvl="2" indent="-514350">
                  <a:buAutoNum type="arabicPeriod"/>
                </a:pPr>
                <a:r>
                  <a:rPr kumimoji="1" lang="en-US" altLang="ko-KR" sz="2400" b="1" dirty="0">
                    <a:sym typeface="Wingdings" pitchFamily="2" charset="2"/>
                  </a:rPr>
                  <a:t>Outer-Parallelization</a:t>
                </a:r>
                <a:r>
                  <a:rPr kumimoji="1" lang="ko-KR" altLang="en-US" sz="2400" b="1" dirty="0">
                    <a:sym typeface="Wingdings" pitchFamily="2" charset="2"/>
                  </a:rPr>
                  <a:t> </a:t>
                </a:r>
                <a:r>
                  <a:rPr kumimoji="1" lang="en-US" altLang="ko-KR" sz="2400" dirty="0">
                    <a:sym typeface="Wingdings" pitchFamily="2" charset="2"/>
                  </a:rPr>
                  <a:t></a:t>
                </a:r>
                <a:r>
                  <a:rPr kumimoji="1" lang="ko-KR" altLang="en-US" sz="2400" dirty="0">
                    <a:sym typeface="Wingdings" pitchFamily="2" charset="2"/>
                  </a:rPr>
                  <a:t> 비교적 간단한 방법</a:t>
                </a:r>
                <a:endParaRPr kumimoji="1" lang="en-US" altLang="ko-KR" sz="2400" dirty="0">
                  <a:sym typeface="Wingdings" pitchFamily="2" charset="2"/>
                </a:endParaRPr>
              </a:p>
              <a:p>
                <a:pPr marL="1828800" lvl="3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300" dirty="0">
                    <a:sym typeface="Wingdings" pitchFamily="2" charset="2"/>
                  </a:rPr>
                  <a:t>Grover </a:t>
                </a:r>
                <a:r>
                  <a:rPr kumimoji="1" lang="ko-KR" altLang="en-US" sz="2300" dirty="0">
                    <a:sym typeface="Wingdings" pitchFamily="2" charset="2"/>
                  </a:rPr>
                  <a:t>반복을 끝까지 수행하지 않고</a:t>
                </a:r>
                <a:r>
                  <a:rPr kumimoji="1" lang="en-US" altLang="ko-KR" sz="2300" dirty="0">
                    <a:sym typeface="Wingdings" pitchFamily="2" charset="2"/>
                  </a:rPr>
                  <a:t>,</a:t>
                </a:r>
                <a:r>
                  <a:rPr kumimoji="1" lang="ko-KR" altLang="en-US" sz="2300" dirty="0">
                    <a:sym typeface="Wingdings" pitchFamily="2" charset="2"/>
                  </a:rPr>
                  <a:t> </a:t>
                </a:r>
                <a:r>
                  <a:rPr kumimoji="1" lang="ko-KR" altLang="en-US" sz="2300" b="1" dirty="0">
                    <a:sym typeface="Wingdings" pitchFamily="2" charset="2"/>
                  </a:rPr>
                  <a:t>도중에 중단 후 솔루션을 관측</a:t>
                </a:r>
                <a:endParaRPr kumimoji="1" lang="en-US" altLang="ko-KR" sz="2300" b="1" dirty="0">
                  <a:sym typeface="Wingdings" pitchFamily="2" charset="2"/>
                </a:endParaRPr>
              </a:p>
              <a:p>
                <a:pPr marL="1828800" lvl="3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300" dirty="0">
                    <a:sym typeface="Wingdings" pitchFamily="2" charset="2"/>
                  </a:rPr>
                  <a:t>확률을 충분히 높이지 않았기 때문에 </a:t>
                </a:r>
                <a:r>
                  <a:rPr kumimoji="1" lang="en-US" altLang="ko-KR" sz="2300" b="1" dirty="0">
                    <a:sym typeface="Wingdings" pitchFamily="2" charset="2"/>
                  </a:rPr>
                  <a:t>(Ex, 1/4)</a:t>
                </a:r>
                <a:r>
                  <a:rPr kumimoji="1" lang="en-US" altLang="ko-KR" sz="2300" dirty="0">
                    <a:sym typeface="Wingdings" pitchFamily="2" charset="2"/>
                  </a:rPr>
                  <a:t> </a:t>
                </a:r>
                <a:r>
                  <a:rPr kumimoji="1" lang="ko-KR" altLang="en-US" sz="2300" dirty="0">
                    <a:sym typeface="Wingdings" pitchFamily="2" charset="2"/>
                  </a:rPr>
                  <a:t>솔루션이 아닌 경우</a:t>
                </a:r>
                <a:r>
                  <a:rPr kumimoji="1" lang="en-US" altLang="ko-KR" sz="2300" dirty="0">
                    <a:sym typeface="Wingdings" pitchFamily="2" charset="2"/>
                  </a:rPr>
                  <a:t>,</a:t>
                </a:r>
              </a:p>
              <a:p>
                <a:pPr lvl="3"/>
                <a:r>
                  <a:rPr kumimoji="1" lang="ko-KR" altLang="en-US" sz="2300" dirty="0">
                    <a:sym typeface="Wingdings" pitchFamily="2" charset="2"/>
                  </a:rPr>
                  <a:t>   </a:t>
                </a:r>
                <a:r>
                  <a:rPr kumimoji="1" lang="en-US" altLang="ko-KR" sz="2300" dirty="0">
                    <a:sym typeface="Wingdings" pitchFamily="2" charset="2"/>
                  </a:rPr>
                  <a:t>	</a:t>
                </a:r>
                <a:r>
                  <a:rPr kumimoji="1" lang="ko-KR" altLang="en-US" sz="2300" dirty="0">
                    <a:sym typeface="Wingdings" pitchFamily="2" charset="2"/>
                  </a:rPr>
                  <a:t>솔루션을 찾을 때 까지 </a:t>
                </a:r>
                <a:r>
                  <a:rPr kumimoji="1" lang="en-US" altLang="ko-KR" sz="2300" dirty="0">
                    <a:sym typeface="Wingdings" pitchFamily="2" charset="2"/>
                  </a:rPr>
                  <a:t>Grover search</a:t>
                </a:r>
                <a:r>
                  <a:rPr kumimoji="1" lang="ko-KR" altLang="en-US" sz="2300" dirty="0" err="1">
                    <a:sym typeface="Wingdings" pitchFamily="2" charset="2"/>
                  </a:rPr>
                  <a:t>를</a:t>
                </a:r>
                <a:r>
                  <a:rPr kumimoji="1" lang="ko-KR" altLang="en-US" sz="2300" dirty="0">
                    <a:sym typeface="Wingdings" pitchFamily="2" charset="2"/>
                  </a:rPr>
                  <a:t> 수행</a:t>
                </a:r>
                <a:endParaRPr kumimoji="1" lang="en-US" altLang="ko-KR" sz="2300" dirty="0">
                  <a:sym typeface="Wingdings" pitchFamily="2" charset="2"/>
                </a:endParaRPr>
              </a:p>
              <a:p>
                <a:pPr marL="2286000" lvl="4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300" b="1" dirty="0">
                    <a:sym typeface="Wingdings" pitchFamily="2" charset="2"/>
                  </a:rPr>
                  <a:t>Parallel</a:t>
                </a:r>
                <a:r>
                  <a:rPr kumimoji="1" lang="ko-KR" altLang="en-US" sz="2300" b="1" dirty="0">
                    <a:sym typeface="Wingdings" pitchFamily="2" charset="2"/>
                  </a:rPr>
                  <a:t>하게 </a:t>
                </a:r>
                <a:r>
                  <a:rPr kumimoji="1" lang="en-US" altLang="ko-KR" sz="2300" b="1" dirty="0">
                    <a:sym typeface="Wingdings" pitchFamily="2" charset="2"/>
                  </a:rPr>
                  <a:t>Grover search</a:t>
                </a:r>
                <a:r>
                  <a:rPr kumimoji="1" lang="ko-KR" altLang="en-US" sz="2300" b="1" dirty="0" err="1">
                    <a:sym typeface="Wingdings" pitchFamily="2" charset="2"/>
                  </a:rPr>
                  <a:t>를</a:t>
                </a:r>
                <a:r>
                  <a:rPr kumimoji="1" lang="ko-KR" altLang="en-US" sz="2300" b="1" dirty="0">
                    <a:sym typeface="Wingdings" pitchFamily="2" charset="2"/>
                  </a:rPr>
                  <a:t> 수행</a:t>
                </a:r>
                <a:r>
                  <a:rPr kumimoji="1" lang="en-US" altLang="ko-KR" sz="2300" dirty="0">
                    <a:sym typeface="Wingdings" pitchFamily="2" charset="2"/>
                  </a:rPr>
                  <a:t> </a:t>
                </a:r>
                <a:r>
                  <a:rPr kumimoji="1" lang="ko-KR" altLang="en-US" sz="2300" dirty="0">
                    <a:sym typeface="Wingdings" pitchFamily="2" charset="2"/>
                  </a:rPr>
                  <a:t> 여러 개의 후보 솔루션에서</a:t>
                </a:r>
                <a:r>
                  <a:rPr kumimoji="1" lang="en-US" altLang="ko-KR" sz="2300" dirty="0">
                    <a:sym typeface="Wingdings" pitchFamily="2" charset="2"/>
                  </a:rPr>
                  <a:t>,</a:t>
                </a:r>
                <a:r>
                  <a:rPr kumimoji="1" lang="ko-KR" altLang="en-US" sz="2300" dirty="0">
                    <a:sym typeface="Wingdings" pitchFamily="2" charset="2"/>
                  </a:rPr>
                  <a:t> </a:t>
                </a:r>
                <a:endParaRPr kumimoji="1" lang="en-US" altLang="ko-KR" sz="2300" dirty="0">
                  <a:sym typeface="Wingdings" pitchFamily="2" charset="2"/>
                </a:endParaRPr>
              </a:p>
              <a:p>
                <a:pPr lvl="4"/>
                <a:r>
                  <a:rPr kumimoji="1" lang="en-US" altLang="ko-KR" sz="2300" dirty="0">
                    <a:sym typeface="Wingdings" pitchFamily="2" charset="2"/>
                  </a:rPr>
                  <a:t>      </a:t>
                </a:r>
                <a:r>
                  <a:rPr kumimoji="1" lang="ko-KR" altLang="en-US" sz="2300" dirty="0">
                    <a:sym typeface="Wingdings" pitchFamily="2" charset="2"/>
                  </a:rPr>
                  <a:t>진짜 솔루션을 찾아낼 수 있음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557" y="1153103"/>
                <a:ext cx="11353044" cy="4486485"/>
              </a:xfrm>
              <a:prstGeom prst="rect">
                <a:avLst/>
              </a:prstGeom>
              <a:blipFill>
                <a:blip r:embed="rId2"/>
                <a:stretch>
                  <a:fillRect t="-1127" b="-19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E8C50C-4970-43C4-F5FC-DDDBB4CF9432}"/>
              </a:ext>
            </a:extLst>
          </p:cNvPr>
          <p:cNvSpPr txBox="1"/>
          <p:nvPr/>
        </p:nvSpPr>
        <p:spPr>
          <a:xfrm>
            <a:off x="63967" y="6542531"/>
            <a:ext cx="9240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dirty="0" err="1">
                <a:effectLst/>
                <a:latin typeface="CMR10"/>
              </a:rPr>
              <a:t>Panjin</a:t>
            </a:r>
            <a:r>
              <a:rPr lang="en" altLang="ko-Kore-KR" sz="1000" dirty="0">
                <a:effectLst/>
                <a:latin typeface="CMR10"/>
              </a:rPr>
              <a:t> Kim, Kyung </a:t>
            </a:r>
            <a:r>
              <a:rPr lang="en" altLang="ko-Kore-KR" sz="1000" dirty="0" err="1">
                <a:effectLst/>
                <a:latin typeface="CMR10"/>
              </a:rPr>
              <a:t>Chul</a:t>
            </a:r>
            <a:r>
              <a:rPr lang="en" altLang="ko-Kore-KR" sz="1000" dirty="0">
                <a:effectLst/>
                <a:latin typeface="CMR10"/>
              </a:rPr>
              <a:t> </a:t>
            </a:r>
            <a:r>
              <a:rPr lang="en" altLang="ko-Kore-KR" sz="1000" dirty="0" err="1">
                <a:effectLst/>
                <a:latin typeface="CMR10"/>
              </a:rPr>
              <a:t>Jeong</a:t>
            </a:r>
            <a:r>
              <a:rPr lang="en-US" altLang="ko-Kore-KR" sz="1000" dirty="0">
                <a:effectLst/>
                <a:latin typeface="CMR10"/>
              </a:rPr>
              <a:t>, </a:t>
            </a:r>
            <a:r>
              <a:rPr lang="en" altLang="ko-Kore-KR" sz="1000" dirty="0">
                <a:effectLst/>
                <a:latin typeface="CMR10"/>
              </a:rPr>
              <a:t>and </a:t>
            </a:r>
            <a:r>
              <a:rPr lang="en" altLang="ko-Kore-KR" sz="1000" dirty="0" err="1">
                <a:effectLst/>
                <a:latin typeface="CMR10"/>
              </a:rPr>
              <a:t>Daewan</a:t>
            </a:r>
            <a:r>
              <a:rPr lang="en" altLang="ko-Kore-KR" sz="1000" dirty="0">
                <a:effectLst/>
                <a:latin typeface="CMR10"/>
              </a:rPr>
              <a:t> Han</a:t>
            </a:r>
            <a:r>
              <a:rPr lang="en-US" altLang="ko-KR" sz="1000" dirty="0">
                <a:effectLst/>
                <a:latin typeface="CMR10"/>
              </a:rPr>
              <a:t>,</a:t>
            </a:r>
            <a:r>
              <a:rPr lang="ko-KR" altLang="en-US" sz="1000" dirty="0">
                <a:effectLst/>
                <a:latin typeface="CMR10"/>
              </a:rPr>
              <a:t> </a:t>
            </a:r>
            <a:r>
              <a:rPr lang="en-US" altLang="ko-KR" sz="1000" dirty="0">
                <a:effectLst/>
                <a:latin typeface="CMR10"/>
              </a:rPr>
              <a:t>“Time-Space Complexity of Quantum Search Algorithms in Symmetric Cryptanalysis”,</a:t>
            </a:r>
            <a:r>
              <a:rPr lang="ko-KR" altLang="en-US" sz="1000" dirty="0">
                <a:effectLst/>
                <a:latin typeface="CMR10"/>
              </a:rPr>
              <a:t> </a:t>
            </a:r>
            <a:r>
              <a:rPr lang="en-US" altLang="ko-KR" sz="1000" dirty="0">
                <a:effectLst/>
                <a:latin typeface="CMR10"/>
              </a:rPr>
              <a:t>Quantum Information Processing, 2018.</a:t>
            </a:r>
            <a:endParaRPr lang="en" altLang="ko-Kore-KR" sz="1000" dirty="0"/>
          </a:p>
        </p:txBody>
      </p:sp>
    </p:spTree>
    <p:extLst>
      <p:ext uri="{BB962C8B-B14F-4D97-AF65-F5344CB8AC3E}">
        <p14:creationId xmlns:p14="http://schemas.microsoft.com/office/powerpoint/2010/main" val="201573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NIST MAXDEPTH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/>
              <p:nvPr/>
            </p:nvSpPr>
            <p:spPr>
              <a:xfrm>
                <a:off x="-939502" y="1202531"/>
                <a:ext cx="12739962" cy="4894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85950" lvl="3" indent="-514350">
                  <a:buAutoNum type="arabicPeriod" startAt="2"/>
                </a:pPr>
                <a:r>
                  <a:rPr kumimoji="1" lang="en-US" altLang="ko-KR" sz="2400" b="1" dirty="0">
                    <a:sym typeface="Wingdings" pitchFamily="2" charset="2"/>
                  </a:rPr>
                  <a:t>Inner-Parallelization</a:t>
                </a:r>
                <a:r>
                  <a:rPr kumimoji="1" lang="ko-KR" altLang="en-US" sz="2400" b="1" dirty="0">
                    <a:sym typeface="Wingdings" pitchFamily="2" charset="2"/>
                  </a:rPr>
                  <a:t> </a:t>
                </a:r>
                <a:endParaRPr kumimoji="1" lang="en-US" altLang="ko-KR" sz="2400" b="1" dirty="0">
                  <a:sym typeface="Wingdings" pitchFamily="2" charset="2"/>
                </a:endParaRPr>
              </a:p>
              <a:p>
                <a:pPr marL="1885950" lvl="3" indent="-51435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ym typeface="Wingdings" pitchFamily="2" charset="2"/>
                  </a:rPr>
                  <a:t>Search space(</a:t>
                </a:r>
                <a14:m>
                  <m:oMath xmlns:m="http://schemas.openxmlformats.org/officeDocument/2006/math"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</m:oMath>
                </a14:m>
                <a:r>
                  <a:rPr kumimoji="1" lang="en-US" altLang="ko-KR" sz="2400" dirty="0">
                    <a:sym typeface="Wingdings" pitchFamily="2" charset="2"/>
                  </a:rPr>
                  <a:t>)</a:t>
                </a:r>
                <a:r>
                  <a:rPr kumimoji="1" lang="ko-KR" altLang="en-US" sz="2400" dirty="0" err="1">
                    <a:sym typeface="Wingdings" pitchFamily="2" charset="2"/>
                  </a:rPr>
                  <a:t>를</a:t>
                </a:r>
                <a:r>
                  <a:rPr kumimoji="1" lang="ko-KR" altLang="en-US" sz="2400" dirty="0">
                    <a:sym typeface="Wingdings" pitchFamily="2" charset="2"/>
                  </a:rPr>
                  <a:t> 축소시킴으로써 </a:t>
                </a:r>
                <a:r>
                  <a:rPr kumimoji="1" lang="en-US" altLang="ko-KR" sz="2400" dirty="0">
                    <a:sym typeface="Wingdings" pitchFamily="2" charset="2"/>
                  </a:rPr>
                  <a:t>iteration</a:t>
                </a:r>
                <a:r>
                  <a:rPr kumimoji="1" lang="ko-KR" altLang="en-US" sz="2400" dirty="0">
                    <a:sym typeface="Wingdings" pitchFamily="2" charset="2"/>
                  </a:rPr>
                  <a:t> 수를 감소시킴</a:t>
                </a:r>
                <a:endParaRPr kumimoji="1" lang="en-US" altLang="ko-KR" sz="2400" dirty="0">
                  <a:sym typeface="Wingdings" pitchFamily="2" charset="2"/>
                </a:endParaRPr>
              </a:p>
              <a:p>
                <a:pPr marL="2343150" lvl="4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</m:oMath>
                </a14:m>
                <a:r>
                  <a:rPr kumimoji="1" lang="ko-KR" altLang="en-US" sz="2400" dirty="0">
                    <a:sym typeface="Wingdings" pitchFamily="2" charset="2"/>
                  </a:rPr>
                  <a:t>의 </a:t>
                </a:r>
                <a:r>
                  <a:rPr kumimoji="1" lang="en-US" altLang="ko-KR" sz="2400" dirty="0">
                    <a:sym typeface="Wingdings" pitchFamily="2" charset="2"/>
                  </a:rPr>
                  <a:t>search space</a:t>
                </a:r>
                <a:r>
                  <a:rPr kumimoji="1" lang="ko-KR" altLang="en-US" sz="2400" dirty="0" err="1">
                    <a:sym typeface="Wingdings" pitchFamily="2" charset="2"/>
                  </a:rPr>
                  <a:t>를</a:t>
                </a:r>
                <a:r>
                  <a:rPr kumimoji="1" lang="ko-KR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ko-KR" sz="2400" b="1" dirty="0">
                    <a:sym typeface="Wingdings" pitchFamily="2" charset="2"/>
                  </a:rPr>
                  <a:t>S</a:t>
                </a:r>
                <a:r>
                  <a:rPr kumimoji="1" lang="ko-KR" altLang="en-US" sz="2400" b="1" dirty="0">
                    <a:sym typeface="Wingdings" pitchFamily="2" charset="2"/>
                  </a:rPr>
                  <a:t>개의 </a:t>
                </a:r>
                <a:r>
                  <a:rPr kumimoji="1" lang="en-US" altLang="ko-KR" sz="2400" b="1" dirty="0">
                    <a:sym typeface="Wingdings" pitchFamily="2" charset="2"/>
                  </a:rPr>
                  <a:t>Subset</a:t>
                </a:r>
                <a:r>
                  <a:rPr kumimoji="1" lang="ko-KR" altLang="en-US" sz="2400" b="1" dirty="0" err="1">
                    <a:sym typeface="Wingdings" pitchFamily="2" charset="2"/>
                  </a:rPr>
                  <a:t>으로</a:t>
                </a:r>
                <a:r>
                  <a:rPr kumimoji="1" lang="ko-KR" altLang="en-US" sz="2400" b="1" dirty="0">
                    <a:sym typeface="Wingdings" pitchFamily="2" charset="2"/>
                  </a:rPr>
                  <a:t> 쪼갬</a:t>
                </a:r>
                <a:endParaRPr kumimoji="1" lang="en-US" altLang="ko-KR" sz="2400" b="1" dirty="0">
                  <a:sym typeface="Wingdings" pitchFamily="2" charset="2"/>
                </a:endParaRPr>
              </a:p>
              <a:p>
                <a:pPr marL="2800350" lvl="5" indent="-51435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ym typeface="Wingdings" pitchFamily="2" charset="2"/>
                  </a:rPr>
                  <a:t>Optimal iteration number: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𝜋</m:t>
                        </m:r>
                      </m:num>
                      <m:den>
                        <m:r>
                          <a:rPr kumimoji="1" lang="en-US" altLang="ko-KR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  <m:rad>
                      <m:radPr>
                        <m:degHide m:val="on"/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𝑁</m:t>
                        </m:r>
                      </m:e>
                    </m:rad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f>
                      <m:fPr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𝜋</m:t>
                        </m:r>
                      </m:num>
                      <m:den>
                        <m:r>
                          <a:rPr kumimoji="1" lang="en-US" altLang="ko-KR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  <m:rad>
                      <m:radPr>
                        <m:degHide m:val="on"/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𝑁</m:t>
                        </m:r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/</m:t>
                        </m:r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</m:e>
                    </m:rad>
                  </m:oMath>
                </a14:m>
                <a:endParaRPr kumimoji="1" lang="en-US" altLang="ko-KR" sz="2400" dirty="0">
                  <a:sym typeface="Wingdings" pitchFamily="2" charset="2"/>
                </a:endParaRPr>
              </a:p>
              <a:p>
                <a:pPr marL="2343150" lvl="4" indent="-51435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>
                    <a:sym typeface="Wingdings" pitchFamily="2" charset="2"/>
                  </a:rPr>
                  <a:t>회로 </a:t>
                </a:r>
                <a:r>
                  <a:rPr kumimoji="1" lang="en-US" altLang="ko-KR" sz="2400" dirty="0">
                    <a:sym typeface="Wingdings" pitchFamily="2" charset="2"/>
                  </a:rPr>
                  <a:t>Depth</a:t>
                </a:r>
                <a:r>
                  <a:rPr kumimoji="1" lang="ko-KR" altLang="en-US" sz="2400" dirty="0" err="1">
                    <a:sym typeface="Wingdings" pitchFamily="2" charset="2"/>
                  </a:rPr>
                  <a:t>를</a:t>
                </a:r>
                <a:r>
                  <a:rPr kumimoji="1" lang="ko-KR" altLang="en-US" sz="2400" dirty="0">
                    <a:sym typeface="Wingdings" pitchFamily="2" charset="2"/>
                  </a:rPr>
                  <a:t> 줄일 수 있음</a:t>
                </a:r>
                <a:endParaRPr kumimoji="1" lang="en-US" altLang="ko-KR" sz="2400" dirty="0">
                  <a:sym typeface="Wingdings" pitchFamily="2" charset="2"/>
                </a:endParaRPr>
              </a:p>
              <a:p>
                <a:pPr marL="2343150" lvl="4" indent="-514350">
                  <a:buFont typeface="Arial" panose="020B0604020202020204" pitchFamily="34" charset="0"/>
                  <a:buChar char="•"/>
                </a:pPr>
                <a:endParaRPr kumimoji="1" lang="en-US" altLang="ko-KR" sz="2600" dirty="0">
                  <a:sym typeface="Wingdings" pitchFamily="2" charset="2"/>
                </a:endParaRPr>
              </a:p>
              <a:p>
                <a:pPr marL="1885950" lvl="3" indent="-51435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ym typeface="Wingdings" pitchFamily="2" charset="2"/>
                  </a:rPr>
                  <a:t>Ex) 64-bit key </a:t>
                </a:r>
                <a:r>
                  <a:rPr kumimoji="1" lang="ko-KR" altLang="en-US" sz="2400" dirty="0">
                    <a:sym typeface="Wingdings" pitchFamily="2" charset="2"/>
                  </a:rPr>
                  <a:t>중 </a:t>
                </a:r>
                <a:r>
                  <a:rPr kumimoji="1" lang="en-US" altLang="ko-KR" sz="2400" dirty="0">
                    <a:sym typeface="Wingdings" pitchFamily="2" charset="2"/>
                  </a:rPr>
                  <a:t>8-bit</a:t>
                </a:r>
                <a:r>
                  <a:rPr kumimoji="1" lang="ko-KR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ko-KR" sz="2400" dirty="0">
                    <a:sym typeface="Wingdings" pitchFamily="2" charset="2"/>
                  </a:rPr>
                  <a:t>key</a:t>
                </a:r>
                <a:r>
                  <a:rPr kumimoji="1" lang="ko-KR" altLang="en-US" sz="2400" dirty="0">
                    <a:sym typeface="Wingdings" pitchFamily="2" charset="2"/>
                  </a:rPr>
                  <a:t>에 대해서만 </a:t>
                </a:r>
                <a:r>
                  <a:rPr kumimoji="1" lang="en-US" altLang="ko-KR" sz="2400" dirty="0">
                    <a:sym typeface="Wingdings" pitchFamily="2" charset="2"/>
                  </a:rPr>
                  <a:t>Diffusion operator</a:t>
                </a:r>
                <a:r>
                  <a:rPr kumimoji="1" lang="ko-KR" altLang="en-US" sz="2400" dirty="0">
                    <a:sym typeface="Wingdings" pitchFamily="2" charset="2"/>
                  </a:rPr>
                  <a:t> 적용</a:t>
                </a:r>
                <a:r>
                  <a:rPr kumimoji="1" lang="en-US" altLang="ko-KR" sz="2400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=8</m:t>
                    </m:r>
                  </m:oMath>
                </a14:m>
                <a:r>
                  <a:rPr kumimoji="1" lang="en-US" altLang="ko-KR" sz="2400" dirty="0">
                    <a:sym typeface="Wingdings" pitchFamily="2" charset="2"/>
                  </a:rPr>
                  <a:t>)</a:t>
                </a:r>
              </a:p>
              <a:p>
                <a:pPr marL="2343150" lvl="4" indent="-51435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ym typeface="Wingdings" pitchFamily="2" charset="2"/>
                  </a:rPr>
                  <a:t>8</a:t>
                </a:r>
                <a:r>
                  <a:rPr kumimoji="1" lang="ko-KR" altLang="en-US" sz="2400" dirty="0">
                    <a:sym typeface="Wingdings" pitchFamily="2" charset="2"/>
                  </a:rPr>
                  <a:t>개의 </a:t>
                </a:r>
                <a:r>
                  <a:rPr kumimoji="1" lang="en-US" altLang="ko-KR" sz="2400" dirty="0">
                    <a:sym typeface="Wingdings" pitchFamily="2" charset="2"/>
                  </a:rPr>
                  <a:t>Grover search(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</m:oMath>
                </a14:m>
                <a:r>
                  <a:rPr kumimoji="1" lang="en-US" altLang="ko-KR" sz="2400" dirty="0">
                    <a:sym typeface="Wingdings" pitchFamily="2" charset="2"/>
                  </a:rPr>
                  <a:t>)</a:t>
                </a:r>
                <a:r>
                  <a:rPr kumimoji="1" lang="ko-KR" altLang="en-US" sz="2400" dirty="0" err="1">
                    <a:sym typeface="Wingdings" pitchFamily="2" charset="2"/>
                  </a:rPr>
                  <a:t>를</a:t>
                </a:r>
                <a:r>
                  <a:rPr kumimoji="1" lang="ko-KR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ko-KR" sz="2400" dirty="0">
                    <a:sym typeface="Wingdings" pitchFamily="2" charset="2"/>
                  </a:rPr>
                  <a:t>Parallel</a:t>
                </a:r>
                <a:r>
                  <a:rPr kumimoji="1" lang="ko-KR" altLang="en-US" sz="2400" dirty="0">
                    <a:sym typeface="Wingdings" pitchFamily="2" charset="2"/>
                  </a:rPr>
                  <a:t>하게 동작</a:t>
                </a:r>
                <a:r>
                  <a:rPr kumimoji="1" lang="en-US" altLang="ko-KR" sz="2400" dirty="0">
                    <a:sym typeface="Wingdings" pitchFamily="2" charset="2"/>
                  </a:rPr>
                  <a:t>,</a:t>
                </a:r>
                <a:r>
                  <a:rPr kumimoji="1" lang="ko-KR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ko-KR" sz="2400" dirty="0">
                    <a:sym typeface="Wingdings" pitchFamily="2" charset="2"/>
                  </a:rPr>
                  <a:t>iteration number: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𝜋</m:t>
                        </m:r>
                      </m:num>
                      <m:den>
                        <m:r>
                          <a:rPr kumimoji="1" lang="en-US" altLang="ko-KR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  <m:rad>
                      <m:radPr>
                        <m:degHide m:val="on"/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24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4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4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p>
                        </m:s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/8</m:t>
                        </m:r>
                      </m:e>
                    </m:rad>
                  </m:oMath>
                </a14:m>
                <a:r>
                  <a:rPr kumimoji="1" lang="en-US" altLang="ko-KR" sz="2400" dirty="0">
                    <a:sym typeface="Wingdings" pitchFamily="2" charset="2"/>
                  </a:rPr>
                  <a:t> </a:t>
                </a:r>
              </a:p>
              <a:p>
                <a:pPr marL="2800350" lvl="5" indent="-51435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ym typeface="Wingdings" pitchFamily="2" charset="2"/>
                  </a:rPr>
                  <a:t>8</a:t>
                </a:r>
                <a:r>
                  <a:rPr kumimoji="1" lang="ko-KR" altLang="en-US" sz="2400" dirty="0">
                    <a:sym typeface="Wingdings" pitchFamily="2" charset="2"/>
                  </a:rPr>
                  <a:t>개의 </a:t>
                </a:r>
                <a:r>
                  <a:rPr kumimoji="1" lang="en-US" altLang="ko-KR" sz="2400" dirty="0">
                    <a:sym typeface="Wingdings" pitchFamily="2" charset="2"/>
                  </a:rPr>
                  <a:t>Grover search</a:t>
                </a:r>
                <a:r>
                  <a:rPr kumimoji="1" lang="ko-KR" altLang="en-US" sz="2400" dirty="0">
                    <a:sym typeface="Wingdings" pitchFamily="2" charset="2"/>
                  </a:rPr>
                  <a:t> 중 한 개는 올바른 솔루션을 관측함 </a:t>
                </a:r>
                <a:r>
                  <a:rPr kumimoji="1" lang="en-US" altLang="ko-KR" sz="2400" dirty="0">
                    <a:sym typeface="Wingdings" pitchFamily="2" charset="2"/>
                  </a:rPr>
                  <a:t>(</a:t>
                </a:r>
                <a:r>
                  <a:rPr kumimoji="1" lang="ko-KR" altLang="en-US" sz="2400" dirty="0">
                    <a:sym typeface="Wingdings" pitchFamily="2" charset="2"/>
                  </a:rPr>
                  <a:t>높은 확률로</a:t>
                </a:r>
                <a:r>
                  <a:rPr kumimoji="1" lang="en-US" altLang="ko-KR" sz="2400" dirty="0">
                    <a:sym typeface="Wingdings" pitchFamily="2" charset="2"/>
                  </a:rPr>
                  <a:t>)</a:t>
                </a:r>
              </a:p>
              <a:p>
                <a:pPr marL="2800350" lvl="5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𝑺</m:t>
                        </m:r>
                      </m:e>
                    </m:rad>
                  </m:oMath>
                </a14:m>
                <a:r>
                  <a:rPr kumimoji="1" lang="ko-KR" altLang="en-US" sz="2400" b="1" dirty="0">
                    <a:solidFill>
                      <a:schemeClr val="accent1"/>
                    </a:solidFill>
                    <a:sym typeface="Wingdings" pitchFamily="2" charset="2"/>
                  </a:rPr>
                  <a:t> 만큼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  <a:sym typeface="Wingdings" pitchFamily="2" charset="2"/>
                  </a:rPr>
                  <a:t>Depth</a:t>
                </a:r>
                <a:r>
                  <a:rPr kumimoji="1" lang="ko-KR" altLang="en-US" sz="2400" b="1" dirty="0" err="1">
                    <a:solidFill>
                      <a:schemeClr val="accent1"/>
                    </a:solidFill>
                    <a:sym typeface="Wingdings" pitchFamily="2" charset="2"/>
                  </a:rPr>
                  <a:t>를</a:t>
                </a:r>
                <a:r>
                  <a:rPr kumimoji="1" lang="ko-KR" altLang="en-US" sz="2400" b="1" dirty="0">
                    <a:solidFill>
                      <a:schemeClr val="accent1"/>
                    </a:solidFill>
                    <a:sym typeface="Wingdings" pitchFamily="2" charset="2"/>
                  </a:rPr>
                  <a:t> 줄일 수 있음</a:t>
                </a:r>
                <a:endParaRPr kumimoji="1" lang="en-US" altLang="ko-KR" sz="2400" b="1" dirty="0">
                  <a:solidFill>
                    <a:schemeClr val="accent1"/>
                  </a:solidFill>
                  <a:sym typeface="Wingdings" pitchFamily="2" charset="2"/>
                </a:endParaRPr>
              </a:p>
              <a:p>
                <a:pPr lvl="3"/>
                <a:endParaRPr kumimoji="1" lang="en-US" altLang="ko-KR" sz="2400" b="1" dirty="0">
                  <a:solidFill>
                    <a:schemeClr val="accent1"/>
                  </a:solidFill>
                  <a:sym typeface="Wingdings" pitchFamily="2" charset="2"/>
                </a:endParaRPr>
              </a:p>
              <a:p>
                <a:pPr marL="2343150" lvl="4" indent="-514350">
                  <a:buFont typeface="Arial" panose="020B0604020202020204" pitchFamily="34" charset="0"/>
                  <a:buChar char="•"/>
                </a:pPr>
                <a:endParaRPr kumimoji="1" lang="en-US" altLang="ko-KR" sz="2600" b="1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9502" y="1202531"/>
                <a:ext cx="12739962" cy="4894353"/>
              </a:xfrm>
              <a:prstGeom prst="rect">
                <a:avLst/>
              </a:prstGeom>
              <a:blipFill>
                <a:blip r:embed="rId2"/>
                <a:stretch>
                  <a:fillRect t="-18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E8C50C-4970-43C4-F5FC-DDDBB4CF9432}"/>
              </a:ext>
            </a:extLst>
          </p:cNvPr>
          <p:cNvSpPr txBox="1"/>
          <p:nvPr/>
        </p:nvSpPr>
        <p:spPr>
          <a:xfrm>
            <a:off x="63967" y="6542531"/>
            <a:ext cx="9240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dirty="0" err="1">
                <a:effectLst/>
                <a:latin typeface="CMR10"/>
              </a:rPr>
              <a:t>Panjin</a:t>
            </a:r>
            <a:r>
              <a:rPr lang="en" altLang="ko-Kore-KR" sz="1000" dirty="0">
                <a:effectLst/>
                <a:latin typeface="CMR10"/>
              </a:rPr>
              <a:t> Kim, Kyung </a:t>
            </a:r>
            <a:r>
              <a:rPr lang="en" altLang="ko-Kore-KR" sz="1000" dirty="0" err="1">
                <a:effectLst/>
                <a:latin typeface="CMR10"/>
              </a:rPr>
              <a:t>Chul</a:t>
            </a:r>
            <a:r>
              <a:rPr lang="en" altLang="ko-Kore-KR" sz="1000" dirty="0">
                <a:effectLst/>
                <a:latin typeface="CMR10"/>
              </a:rPr>
              <a:t> </a:t>
            </a:r>
            <a:r>
              <a:rPr lang="en" altLang="ko-Kore-KR" sz="1000" dirty="0" err="1">
                <a:effectLst/>
                <a:latin typeface="CMR10"/>
              </a:rPr>
              <a:t>Jeong</a:t>
            </a:r>
            <a:r>
              <a:rPr lang="en-US" altLang="ko-Kore-KR" sz="1000" dirty="0">
                <a:effectLst/>
                <a:latin typeface="CMR10"/>
              </a:rPr>
              <a:t>, </a:t>
            </a:r>
            <a:r>
              <a:rPr lang="en" altLang="ko-Kore-KR" sz="1000" dirty="0">
                <a:effectLst/>
                <a:latin typeface="CMR10"/>
              </a:rPr>
              <a:t>and </a:t>
            </a:r>
            <a:r>
              <a:rPr lang="en" altLang="ko-Kore-KR" sz="1000" dirty="0" err="1">
                <a:effectLst/>
                <a:latin typeface="CMR10"/>
              </a:rPr>
              <a:t>Daewan</a:t>
            </a:r>
            <a:r>
              <a:rPr lang="en" altLang="ko-Kore-KR" sz="1000" dirty="0">
                <a:effectLst/>
                <a:latin typeface="CMR10"/>
              </a:rPr>
              <a:t> Han</a:t>
            </a:r>
            <a:r>
              <a:rPr lang="en-US" altLang="ko-KR" sz="1000" dirty="0">
                <a:effectLst/>
                <a:latin typeface="CMR10"/>
              </a:rPr>
              <a:t>,</a:t>
            </a:r>
            <a:r>
              <a:rPr lang="ko-KR" altLang="en-US" sz="1000" dirty="0">
                <a:effectLst/>
                <a:latin typeface="CMR10"/>
              </a:rPr>
              <a:t> </a:t>
            </a:r>
            <a:r>
              <a:rPr lang="en-US" altLang="ko-KR" sz="1000" dirty="0">
                <a:effectLst/>
                <a:latin typeface="CMR10"/>
              </a:rPr>
              <a:t>“Time-Space Complexity of Quantum Search Algorithms in Symmetric Cryptanalysis”,</a:t>
            </a:r>
            <a:r>
              <a:rPr lang="ko-KR" altLang="en-US" sz="1000" dirty="0">
                <a:effectLst/>
                <a:latin typeface="CMR10"/>
              </a:rPr>
              <a:t> </a:t>
            </a:r>
            <a:r>
              <a:rPr lang="en-US" altLang="ko-KR" sz="1000" dirty="0">
                <a:effectLst/>
                <a:latin typeface="CMR10"/>
              </a:rPr>
              <a:t>Quantum Information Processing, 2018.</a:t>
            </a:r>
            <a:endParaRPr lang="en" altLang="ko-Kore-KR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2F1BC2-95F6-F81D-9AF8-406DE8A5518C}"/>
              </a:ext>
            </a:extLst>
          </p:cNvPr>
          <p:cNvSpPr/>
          <p:nvPr/>
        </p:nvSpPr>
        <p:spPr>
          <a:xfrm>
            <a:off x="4" y="5479163"/>
            <a:ext cx="12192000" cy="947057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C5D5E8-CFA6-DAB2-60DD-8BE68E6D0633}"/>
                  </a:ext>
                </a:extLst>
              </p:cNvPr>
              <p:cNvSpPr txBox="1"/>
              <p:nvPr/>
            </p:nvSpPr>
            <p:spPr>
              <a:xfrm>
                <a:off x="-1273643" y="5590155"/>
                <a:ext cx="13367665" cy="745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3" algn="ctr"/>
                <a:r>
                  <a:rPr kumimoji="1" lang="ko-KR" altLang="en-US" sz="2100" b="1" dirty="0">
                    <a:solidFill>
                      <a:srgbClr val="C00000"/>
                    </a:solidFill>
                    <a:sym typeface="Wingdings" pitchFamily="2" charset="2"/>
                  </a:rPr>
                  <a:t>두 가지 방법 모두</a:t>
                </a:r>
                <a:r>
                  <a:rPr kumimoji="1" lang="en-US" altLang="ko-KR" sz="2100" b="1" dirty="0">
                    <a:solidFill>
                      <a:srgbClr val="C00000"/>
                    </a:solidFill>
                    <a:sym typeface="Wingdings" pitchFamily="2" charset="2"/>
                  </a:rPr>
                  <a:t>,</a:t>
                </a:r>
                <a:r>
                  <a:rPr kumimoji="1" lang="ko-KR" altLang="en-US" sz="2100" b="1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ko-KR" sz="2100" b="1" dirty="0">
                    <a:solidFill>
                      <a:srgbClr val="C00000"/>
                    </a:solidFill>
                    <a:sym typeface="Wingdings" pitchFamily="2" charset="2"/>
                  </a:rPr>
                  <a:t>Depth</a:t>
                </a:r>
                <a:r>
                  <a:rPr kumimoji="1" lang="ko-KR" altLang="en-US" sz="2100" b="1" dirty="0" err="1">
                    <a:solidFill>
                      <a:srgbClr val="C00000"/>
                    </a:solidFill>
                    <a:sym typeface="Wingdings" pitchFamily="2" charset="2"/>
                  </a:rPr>
                  <a:t>를</a:t>
                </a:r>
                <a:r>
                  <a:rPr kumimoji="1" lang="ko-KR" altLang="en-US" sz="2100" b="1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𝑺</m:t>
                    </m:r>
                  </m:oMath>
                </a14:m>
                <a:r>
                  <a:rPr kumimoji="1" lang="ko-KR" altLang="en-US" sz="2100" b="1" dirty="0">
                    <a:solidFill>
                      <a:srgbClr val="C00000"/>
                    </a:solidFill>
                    <a:sym typeface="Wingdings" pitchFamily="2" charset="2"/>
                  </a:rPr>
                  <a:t>배 줄이기 위해</a:t>
                </a:r>
                <a:r>
                  <a:rPr kumimoji="1" lang="en-US" altLang="ko-KR" sz="2100" b="1" dirty="0">
                    <a:solidFill>
                      <a:srgbClr val="C00000"/>
                    </a:solidFill>
                    <a:sym typeface="Wingdings" pitchFamily="2" charset="2"/>
                  </a:rPr>
                  <a:t>,</a:t>
                </a:r>
                <a:r>
                  <a:rPr kumimoji="1" lang="ko-KR" altLang="en-US" sz="2100" b="1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1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1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𝑺</m:t>
                        </m:r>
                      </m:e>
                      <m:sup>
                        <m:r>
                          <a:rPr kumimoji="1" lang="en-US" altLang="ko-KR" sz="21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en-US" altLang="ko-KR" sz="2100" b="1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:r>
                  <a:rPr kumimoji="1" lang="ko-KR" altLang="en-US" sz="2100" b="1" dirty="0">
                    <a:solidFill>
                      <a:srgbClr val="C00000"/>
                    </a:solidFill>
                    <a:sym typeface="Wingdings" pitchFamily="2" charset="2"/>
                  </a:rPr>
                  <a:t>만큼의 게이트</a:t>
                </a:r>
                <a:r>
                  <a:rPr kumimoji="1" lang="en-US" altLang="ko-KR" sz="2100" b="1" dirty="0">
                    <a:solidFill>
                      <a:srgbClr val="C00000"/>
                    </a:solidFill>
                    <a:sym typeface="Wingdings" pitchFamily="2" charset="2"/>
                  </a:rPr>
                  <a:t>,</a:t>
                </a:r>
                <a:r>
                  <a:rPr kumimoji="1" lang="ko-KR" altLang="en-US" sz="2100" b="1" dirty="0">
                    <a:solidFill>
                      <a:srgbClr val="C00000"/>
                    </a:solidFill>
                    <a:sym typeface="Wingdings" pitchFamily="2" charset="2"/>
                  </a:rPr>
                  <a:t> 큐비트 수 증가 </a:t>
                </a:r>
                <a:r>
                  <a:rPr kumimoji="1" lang="en-US" altLang="ko-KR" sz="2100" b="1" dirty="0">
                    <a:solidFill>
                      <a:srgbClr val="C00000"/>
                    </a:solidFill>
                    <a:sym typeface="Wingdings" pitchFamily="2" charset="2"/>
                  </a:rPr>
                  <a:t></a:t>
                </a:r>
                <a:r>
                  <a:rPr kumimoji="1" lang="ko-KR" altLang="en-US" sz="2100" b="1" dirty="0">
                    <a:solidFill>
                      <a:srgbClr val="C00000"/>
                    </a:solidFill>
                    <a:sym typeface="Wingdings" pitchFamily="2" charset="2"/>
                  </a:rPr>
                  <a:t> 매우 비효율적</a:t>
                </a:r>
                <a:endParaRPr kumimoji="1" lang="en-US" altLang="ko-KR" sz="2100" b="1" dirty="0">
                  <a:solidFill>
                    <a:srgbClr val="C00000"/>
                  </a:solidFill>
                  <a:sym typeface="Wingdings" pitchFamily="2" charset="2"/>
                </a:endParaRPr>
              </a:p>
              <a:p>
                <a:pPr lvl="3" algn="ctr"/>
                <a:r>
                  <a:rPr kumimoji="1" lang="en-US" altLang="ko-KR" sz="2100" b="1" dirty="0">
                    <a:solidFill>
                      <a:srgbClr val="C00000"/>
                    </a:solidFill>
                    <a:sym typeface="Wingdings" pitchFamily="2" charset="2"/>
                  </a:rPr>
                  <a:t>Depth </a:t>
                </a:r>
                <a:r>
                  <a:rPr kumimoji="1" lang="ko-KR" altLang="en-US" sz="2100" b="1" dirty="0">
                    <a:solidFill>
                      <a:srgbClr val="C00000"/>
                    </a:solidFill>
                    <a:sym typeface="Wingdings" pitchFamily="2" charset="2"/>
                  </a:rPr>
                  <a:t>최적화가 </a:t>
                </a:r>
                <a:r>
                  <a:rPr kumimoji="1" lang="en-US" altLang="ko-KR" sz="2100" b="1" dirty="0">
                    <a:solidFill>
                      <a:srgbClr val="C00000"/>
                    </a:solidFill>
                    <a:sym typeface="Wingdings" pitchFamily="2" charset="2"/>
                  </a:rPr>
                  <a:t>Grover’s search</a:t>
                </a:r>
                <a:r>
                  <a:rPr kumimoji="1" lang="ko-KR" altLang="en-US" sz="2100" b="1" dirty="0">
                    <a:solidFill>
                      <a:srgbClr val="C00000"/>
                    </a:solidFill>
                    <a:sym typeface="Wingdings" pitchFamily="2" charset="2"/>
                  </a:rPr>
                  <a:t>에서 중요한 이유</a:t>
                </a:r>
                <a:endParaRPr kumimoji="1" lang="en-US" altLang="ko-KR" sz="2100" b="1" dirty="0">
                  <a:solidFill>
                    <a:srgbClr val="C00000"/>
                  </a:solidFill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C5D5E8-CFA6-DAB2-60DD-8BE68E6D0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3643" y="5590155"/>
                <a:ext cx="13367665" cy="745910"/>
              </a:xfrm>
              <a:prstGeom prst="rect">
                <a:avLst/>
              </a:prstGeom>
              <a:blipFill>
                <a:blip r:embed="rId3"/>
                <a:stretch>
                  <a:fillRect t="-5085" r="-95" b="-152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54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72308EC-59E2-049F-2711-01498382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Paper Summary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895FA-89CC-B215-A9E4-6B8F007DAF09}"/>
              </a:ext>
            </a:extLst>
          </p:cNvPr>
          <p:cNvSpPr txBox="1"/>
          <p:nvPr/>
        </p:nvSpPr>
        <p:spPr>
          <a:xfrm>
            <a:off x="411920" y="1324154"/>
            <a:ext cx="1156034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본 논문은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ore-KR" altLang="en-US" sz="2400" dirty="0"/>
              <a:t>대칭키 프리미티브</a:t>
            </a:r>
            <a:r>
              <a:rPr kumimoji="1" lang="ko-Kore-KR" altLang="en-US" sz="2400" b="1" dirty="0"/>
              <a:t> </a:t>
            </a:r>
            <a:r>
              <a:rPr kumimoji="1" lang="en-US" altLang="ko-Kore-KR" sz="2400" b="1" dirty="0"/>
              <a:t>AIM</a:t>
            </a:r>
            <a:r>
              <a:rPr kumimoji="1" lang="ko-Kore-KR" altLang="en-US" sz="2400" b="1" dirty="0"/>
              <a:t>의 </a:t>
            </a:r>
            <a:r>
              <a:rPr kumimoji="1" lang="en-US" altLang="ko-Kore-KR" sz="2400" b="1" dirty="0"/>
              <a:t>Post-quantum security </a:t>
            </a:r>
            <a:r>
              <a:rPr kumimoji="1" lang="ko-Kore-KR" altLang="en-US" sz="2400" b="1" dirty="0"/>
              <a:t>확인</a:t>
            </a:r>
            <a:endParaRPr kumimoji="1" lang="en-US" altLang="ko-Kore-KR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lvl="1"/>
            <a:endParaRPr kumimoji="1" lang="en-US" altLang="ko-Kore-KR" sz="2400" dirty="0"/>
          </a:p>
          <a:p>
            <a:pPr lvl="1"/>
            <a:endParaRPr kumimoji="1" lang="en-US" altLang="ko-Kore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AIM </a:t>
            </a:r>
            <a:r>
              <a:rPr kumimoji="1" lang="ko-Kore-KR" altLang="en-US" sz="2400" dirty="0"/>
              <a:t>양자 회로 </a:t>
            </a:r>
            <a:r>
              <a:rPr kumimoji="1" lang="en-US" altLang="ko-Kore-KR" sz="2400" b="1" dirty="0">
                <a:solidFill>
                  <a:schemeClr val="accent1"/>
                </a:solidFill>
              </a:rPr>
              <a:t>Depth </a:t>
            </a:r>
            <a:r>
              <a:rPr kumimoji="1" lang="ko-Kore-KR" altLang="en-US" sz="2400" b="1" dirty="0">
                <a:solidFill>
                  <a:schemeClr val="accent1"/>
                </a:solidFill>
              </a:rPr>
              <a:t>최적화</a:t>
            </a:r>
            <a:r>
              <a:rPr kumimoji="1" lang="ko-Kore-KR" altLang="en-US" sz="2400" dirty="0"/>
              <a:t> 구현을 베이스로 함</a:t>
            </a: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Mer </a:t>
            </a:r>
            <a:r>
              <a:rPr kumimoji="1" lang="ko-KR" altLang="en-US" sz="2400" dirty="0"/>
              <a:t>내부 필드 연산 최적화</a:t>
            </a:r>
            <a:r>
              <a:rPr kumimoji="1" lang="en-US" altLang="ko-KR" sz="2400" dirty="0"/>
              <a:t>: Multiplication, </a:t>
            </a:r>
            <a:r>
              <a:rPr kumimoji="1" lang="en-US" altLang="ko-KR" dirty="0"/>
              <a:t>Squaring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Mer </a:t>
            </a:r>
            <a:r>
              <a:rPr kumimoji="1" lang="ko-KR" altLang="en-US" sz="2400" dirty="0"/>
              <a:t>연산 결합</a:t>
            </a:r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Linear</a:t>
            </a:r>
            <a:r>
              <a:rPr kumimoji="1" lang="ko-Kore-KR" altLang="en-US" sz="2400" dirty="0"/>
              <a:t> </a:t>
            </a:r>
            <a:r>
              <a:rPr kumimoji="1" lang="en-US" altLang="ko-Kore-KR" sz="2400" dirty="0"/>
              <a:t>L</a:t>
            </a:r>
            <a:r>
              <a:rPr kumimoji="1" lang="en-US" altLang="ko-KR" sz="2400" dirty="0"/>
              <a:t>ayer </a:t>
            </a:r>
            <a:r>
              <a:rPr kumimoji="1" lang="ko-KR" altLang="en-US" sz="2400" dirty="0"/>
              <a:t>최적화</a:t>
            </a:r>
            <a:r>
              <a:rPr kumimoji="1" lang="en-US" altLang="ko-KR" sz="2400" dirty="0"/>
              <a:t>: Out-of-place</a:t>
            </a:r>
            <a:endParaRPr kumimoji="1" lang="en-US" altLang="ko-Kore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3C6B36-F02C-C0FD-CEF4-50360437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75" y="1929463"/>
            <a:ext cx="5308654" cy="17722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5D45E7-3A6F-4273-044E-33597834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150" y="5030681"/>
            <a:ext cx="3869535" cy="1619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A7CB29-D415-4796-DDB0-E2FA6DC18368}"/>
              </a:ext>
            </a:extLst>
          </p:cNvPr>
          <p:cNvSpPr/>
          <p:nvPr/>
        </p:nvSpPr>
        <p:spPr>
          <a:xfrm>
            <a:off x="10660980" y="5470761"/>
            <a:ext cx="242047" cy="1971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D8F1BD-F83C-9F51-35B8-C1D6D0F307EC}"/>
              </a:ext>
            </a:extLst>
          </p:cNvPr>
          <p:cNvSpPr/>
          <p:nvPr/>
        </p:nvSpPr>
        <p:spPr>
          <a:xfrm>
            <a:off x="10665455" y="5724019"/>
            <a:ext cx="242047" cy="1971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C6F905-EF1D-FDAC-5803-2EE228302129}"/>
              </a:ext>
            </a:extLst>
          </p:cNvPr>
          <p:cNvSpPr/>
          <p:nvPr/>
        </p:nvSpPr>
        <p:spPr>
          <a:xfrm>
            <a:off x="10669932" y="5970144"/>
            <a:ext cx="242047" cy="1971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5DDBD908-81B4-E929-14C9-1DAB9729DC8E}"/>
              </a:ext>
            </a:extLst>
          </p:cNvPr>
          <p:cNvSpPr/>
          <p:nvPr/>
        </p:nvSpPr>
        <p:spPr>
          <a:xfrm rot="16200000">
            <a:off x="10537365" y="5542239"/>
            <a:ext cx="83146" cy="94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24CDDA87-6812-6F79-7403-B444795E8414}"/>
              </a:ext>
            </a:extLst>
          </p:cNvPr>
          <p:cNvSpPr/>
          <p:nvPr/>
        </p:nvSpPr>
        <p:spPr>
          <a:xfrm rot="16200000">
            <a:off x="10541846" y="5768190"/>
            <a:ext cx="83146" cy="94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C958BE5C-EC14-99C3-F9C7-939ED54895FF}"/>
              </a:ext>
            </a:extLst>
          </p:cNvPr>
          <p:cNvSpPr/>
          <p:nvPr/>
        </p:nvSpPr>
        <p:spPr>
          <a:xfrm rot="16200000">
            <a:off x="10539601" y="6007386"/>
            <a:ext cx="83146" cy="94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4F26D166-F275-4B71-F0BB-EBB51E40388E}"/>
              </a:ext>
            </a:extLst>
          </p:cNvPr>
          <p:cNvSpPr/>
          <p:nvPr/>
        </p:nvSpPr>
        <p:spPr>
          <a:xfrm rot="5400000">
            <a:off x="10959527" y="6004936"/>
            <a:ext cx="83146" cy="94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70428-D7F0-2E28-A973-A25351BD704A}"/>
              </a:ext>
            </a:extLst>
          </p:cNvPr>
          <p:cNvSpPr txBox="1"/>
          <p:nvPr/>
        </p:nvSpPr>
        <p:spPr>
          <a:xfrm>
            <a:off x="10228849" y="6147314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Combined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8E914-EBCD-82C3-B9BE-E4026BB4C30E}"/>
              </a:ext>
            </a:extLst>
          </p:cNvPr>
          <p:cNvSpPr txBox="1"/>
          <p:nvPr/>
        </p:nvSpPr>
        <p:spPr>
          <a:xfrm>
            <a:off x="5414541" y="4894506"/>
            <a:ext cx="14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</a:rPr>
              <a:t>(Karatsuba)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9C2679-307B-539E-B9DB-8E4D64D15525}"/>
              </a:ext>
            </a:extLst>
          </p:cNvPr>
          <p:cNvCxnSpPr>
            <a:cxnSpLocks/>
          </p:cNvCxnSpPr>
          <p:nvPr/>
        </p:nvCxnSpPr>
        <p:spPr>
          <a:xfrm>
            <a:off x="3318162" y="5340929"/>
            <a:ext cx="4627420" cy="481683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9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0584" y="1233779"/>
            <a:ext cx="12191999" cy="5603875"/>
          </a:xfrm>
        </p:spPr>
        <p:txBody>
          <a:bodyPr/>
          <a:lstStyle/>
          <a:p>
            <a:pPr lvl="1"/>
            <a:r>
              <a:rPr lang="en-US" altLang="ko-KR" b="1" dirty="0" err="1"/>
              <a:t>AIMer</a:t>
            </a:r>
            <a:r>
              <a:rPr lang="en-US" altLang="ko-KR" b="1" dirty="0"/>
              <a:t> </a:t>
            </a:r>
          </a:p>
          <a:p>
            <a:pPr lvl="2"/>
            <a:r>
              <a:rPr lang="ko-KR" altLang="en-US" sz="2400" dirty="0" err="1">
                <a:solidFill>
                  <a:schemeClr val="accent1"/>
                </a:solidFill>
              </a:rPr>
              <a:t>대칭키</a:t>
            </a:r>
            <a:r>
              <a:rPr lang="ko-KR" altLang="en-US" sz="2400" dirty="0">
                <a:solidFill>
                  <a:schemeClr val="accent1"/>
                </a:solidFill>
              </a:rPr>
              <a:t> 기반</a:t>
            </a:r>
            <a:r>
              <a:rPr lang="ko-KR" altLang="en-US" sz="2400" dirty="0"/>
              <a:t>의 전자 서명 알고리즘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lvl="2"/>
            <a:r>
              <a:rPr lang="en-US" altLang="ko-KR" sz="2400" dirty="0"/>
              <a:t>NIST PQC </a:t>
            </a:r>
            <a:r>
              <a:rPr lang="ko-KR" altLang="en-US" sz="2400" dirty="0"/>
              <a:t>전자 서명 공모전</a:t>
            </a:r>
            <a:r>
              <a:rPr lang="en-US" altLang="ko-KR" sz="2400" dirty="0"/>
              <a:t> Round 1,</a:t>
            </a:r>
            <a:r>
              <a:rPr lang="ko-KR" altLang="en-US" sz="2400" dirty="0"/>
              <a:t> </a:t>
            </a:r>
            <a:r>
              <a:rPr lang="en-US" altLang="ko-KR" sz="2400" dirty="0"/>
              <a:t>KPQC </a:t>
            </a:r>
            <a:r>
              <a:rPr lang="ko-KR" altLang="en-US" sz="2400" dirty="0"/>
              <a:t>공모전 후보 알고리즘들 중 하나</a:t>
            </a:r>
            <a:endParaRPr lang="en-US" altLang="ko-KR" sz="2400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 err="1"/>
              <a:t>AIMer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907C01-4187-1D8A-03DB-8A678DD4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17" y="2731323"/>
            <a:ext cx="8549640" cy="1157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BC8C22-AE40-0959-F68D-409751A9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17" y="4035717"/>
            <a:ext cx="3988470" cy="2210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B1CB82-1000-B631-7D97-7B35E7EA2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627" y="4035717"/>
            <a:ext cx="5510331" cy="1154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744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3462B3-B959-43B1-9924-A85718891DC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-100584" y="1169772"/>
                <a:ext cx="12191999" cy="5603875"/>
              </a:xfrm>
            </p:spPr>
            <p:txBody>
              <a:bodyPr/>
              <a:lstStyle/>
              <a:p>
                <a:pPr lvl="1"/>
                <a:r>
                  <a:rPr lang="en-US" altLang="ko-KR" b="1" dirty="0"/>
                  <a:t>AIM: </a:t>
                </a:r>
                <a:r>
                  <a:rPr lang="en-US" altLang="ko-KR" sz="2400" dirty="0" err="1"/>
                  <a:t>AIMer</a:t>
                </a:r>
                <a:r>
                  <a:rPr lang="ko-KR" altLang="en-US" sz="2400" dirty="0"/>
                  <a:t>에서 사용되는 </a:t>
                </a:r>
                <a:r>
                  <a:rPr lang="ko-KR" altLang="en-US" sz="2400" dirty="0" err="1"/>
                  <a:t>대칭키</a:t>
                </a:r>
                <a:r>
                  <a:rPr lang="ko-KR" altLang="en-US" sz="2400" dirty="0"/>
                  <a:t> </a:t>
                </a:r>
                <a:r>
                  <a:rPr lang="ko-KR" altLang="en-US" sz="2400" dirty="0" err="1"/>
                  <a:t>프리미티브</a:t>
                </a:r>
                <a:endParaRPr lang="en-US" altLang="ko-KR" sz="2400" dirty="0"/>
              </a:p>
              <a:p>
                <a:pPr lvl="2"/>
                <a:r>
                  <a:rPr lang="ko-KR" altLang="en-US" sz="2400" dirty="0"/>
                  <a:t>주요 연산은 </a:t>
                </a:r>
                <a:r>
                  <a:rPr lang="en-US" altLang="ko-KR" sz="2400" b="1" dirty="0"/>
                  <a:t>Mer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그리고 </a:t>
                </a:r>
                <a:r>
                  <a:rPr lang="en-US" altLang="ko-KR" sz="2400" b="1" dirty="0"/>
                  <a:t>Linear Layer</a:t>
                </a:r>
              </a:p>
              <a:p>
                <a:pPr lvl="3"/>
                <a:r>
                  <a:rPr lang="en-US" altLang="ko-KR" sz="2200" dirty="0"/>
                  <a:t>Mer(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sz="2200" dirty="0"/>
                  <a:t>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altLang="ko-KR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2200" dirty="0"/>
                  <a:t> 계산</a:t>
                </a:r>
                <a:endParaRPr lang="en-US" altLang="ko-KR" sz="2200" dirty="0"/>
              </a:p>
              <a:p>
                <a:pPr lvl="3"/>
                <a:r>
                  <a:rPr lang="en-US" altLang="ko-KR" sz="2200" dirty="0"/>
                  <a:t>Linear Layer: Matrix-Vector </a:t>
                </a:r>
                <a:r>
                  <a:rPr lang="ko-KR" altLang="en-US" sz="2200" dirty="0"/>
                  <a:t>곱 수행</a:t>
                </a:r>
                <a:r>
                  <a:rPr lang="en-US" altLang="ko-KR" sz="2200" dirty="0"/>
                  <a:t> </a:t>
                </a:r>
              </a:p>
              <a:p>
                <a:pPr lvl="4"/>
                <a:r>
                  <a:rPr lang="ko-KR" altLang="en-US" sz="2200" dirty="0"/>
                  <a:t>사용되는 </a:t>
                </a:r>
                <a:r>
                  <a:rPr lang="en-US" altLang="ko-KR" sz="2200" dirty="0"/>
                  <a:t>Matrix</a:t>
                </a:r>
                <a:r>
                  <a:rPr lang="ko-KR" altLang="en-US" sz="2200" dirty="0"/>
                  <a:t>의 경우</a:t>
                </a:r>
                <a:r>
                  <a:rPr lang="en-US" altLang="ko-KR" sz="2200" dirty="0"/>
                  <a:t>, IV</a:t>
                </a:r>
                <a:r>
                  <a:rPr lang="ko-KR" altLang="en-US" sz="2200" dirty="0"/>
                  <a:t>에 대한 </a:t>
                </a:r>
                <a:r>
                  <a:rPr lang="en-US" altLang="ko-KR" sz="2200" dirty="0"/>
                  <a:t>SHA3 (SHAKE) </a:t>
                </a:r>
                <a:r>
                  <a:rPr lang="ko-KR" altLang="en-US" sz="2200" dirty="0"/>
                  <a:t>출력 값으로 생성</a:t>
                </a:r>
                <a:endParaRPr lang="en-US" altLang="ko-KR" sz="22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3462B3-B959-43B1-9924-A85718891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-100584" y="1169772"/>
                <a:ext cx="12191999" cy="5603875"/>
              </a:xfrm>
              <a:blipFill>
                <a:blip r:embed="rId2"/>
                <a:stretch>
                  <a:fillRect t="-15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741F50-07D5-EA21-64C5-EADAB1C5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5" y="3305953"/>
            <a:ext cx="4630595" cy="2885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5D5B2E-7341-1246-A648-8B74A088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12" y="4157173"/>
            <a:ext cx="4682138" cy="1959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DEFB-80CA-C4D7-1108-F491F0DA3444}"/>
              </a:ext>
            </a:extLst>
          </p:cNvPr>
          <p:cNvSpPr txBox="1"/>
          <p:nvPr/>
        </p:nvSpPr>
        <p:spPr>
          <a:xfrm>
            <a:off x="2140478" y="628092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AIM-V </a:t>
            </a:r>
            <a:r>
              <a:rPr kumimoji="1" lang="ko-Kore-KR" altLang="en-US" dirty="0"/>
              <a:t>암호화 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A923AB1-1A97-99DE-71F1-2E229B35787A}"/>
              </a:ext>
            </a:extLst>
          </p:cNvPr>
          <p:cNvCxnSpPr>
            <a:cxnSpLocks/>
          </p:cNvCxnSpPr>
          <p:nvPr/>
        </p:nvCxnSpPr>
        <p:spPr>
          <a:xfrm flipH="1">
            <a:off x="5615190" y="4846432"/>
            <a:ext cx="138472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DF5833-F350-3572-1684-B404D154C881}"/>
              </a:ext>
            </a:extLst>
          </p:cNvPr>
          <p:cNvSpPr txBox="1"/>
          <p:nvPr/>
        </p:nvSpPr>
        <p:spPr>
          <a:xfrm>
            <a:off x="7947875" y="6260585"/>
            <a:ext cx="6146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800" dirty="0"/>
              <a:t>&lt; AIM </a:t>
            </a:r>
            <a:r>
              <a:rPr kumimoji="1" lang="ko-Kore-KR" altLang="en-US" dirty="0"/>
              <a:t>파라미터</a:t>
            </a:r>
            <a:r>
              <a:rPr kumimoji="1" lang="en-US" altLang="ko-Kore-KR" sz="1800" dirty="0"/>
              <a:t>&gt;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19244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3462B3-B959-43B1-9924-A85718891DC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0" y="1233780"/>
                <a:ext cx="12191999" cy="5603875"/>
              </a:xfrm>
            </p:spPr>
            <p:txBody>
              <a:bodyPr/>
              <a:lstStyle/>
              <a:p>
                <a:pPr lvl="1"/>
                <a:r>
                  <a:rPr lang="ko-KR" altLang="en-US" b="1" dirty="0"/>
                  <a:t>주로 </a:t>
                </a:r>
                <a:r>
                  <a:rPr lang="en-US" altLang="ko-KR" b="1" dirty="0"/>
                  <a:t>AIM-I </a:t>
                </a:r>
                <a:r>
                  <a:rPr lang="ko-KR" altLang="en-US" b="1" dirty="0"/>
                  <a:t>양자 구현에 대해 설명</a:t>
                </a:r>
                <a:r>
                  <a:rPr lang="en-US" altLang="ko-KR" b="1" dirty="0"/>
                  <a:t> (</a:t>
                </a:r>
                <a:r>
                  <a:rPr lang="en-US" altLang="ko-KR" dirty="0"/>
                  <a:t>-III, -V</a:t>
                </a:r>
                <a:r>
                  <a:rPr lang="ko-KR" altLang="en-US" dirty="0"/>
                  <a:t> 구현 완료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sz="3400" dirty="0"/>
              </a:p>
              <a:p>
                <a:pPr lvl="1"/>
                <a:r>
                  <a:rPr lang="en-US" altLang="ko-KR" b="1" dirty="0"/>
                  <a:t>Mer(e)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계산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20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128</m:t>
                            </m:r>
                          </m:sup>
                        </m:sSup>
                      </m:sub>
                    </m:sSub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/(</m:t>
                    </m:r>
                    <m:sSup>
                      <m:sSup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ko-KR" altLang="en-US" sz="2200" dirty="0"/>
                  <a:t>상에서의 </a:t>
                </a:r>
                <a:r>
                  <a:rPr lang="ko-KR" altLang="en-US" sz="2200" dirty="0">
                    <a:solidFill>
                      <a:schemeClr val="accent1"/>
                    </a:solidFill>
                  </a:rPr>
                  <a:t>곱셈 </a:t>
                </a:r>
                <a:r>
                  <a:rPr lang="en-US" altLang="ko-KR" sz="2200" dirty="0">
                    <a:solidFill>
                      <a:schemeClr val="accent1"/>
                    </a:solidFill>
                  </a:rPr>
                  <a:t>+ </a:t>
                </a:r>
                <a:r>
                  <a:rPr lang="ko-KR" altLang="en-US" sz="2200" dirty="0">
                    <a:solidFill>
                      <a:schemeClr val="accent1"/>
                    </a:solidFill>
                  </a:rPr>
                  <a:t>제곱 연산</a:t>
                </a:r>
                <a:r>
                  <a:rPr lang="ko-KR" altLang="en-US" sz="2200" dirty="0"/>
                  <a:t>들로 구성</a:t>
                </a:r>
                <a:endParaRPr lang="en-US" altLang="ko-KR" sz="2200" dirty="0"/>
              </a:p>
              <a:p>
                <a:pPr lvl="1"/>
                <a:r>
                  <a:rPr lang="en-US" altLang="ko-KR" b="1" dirty="0" err="1"/>
                  <a:t>LinearLayer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(128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128)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 (128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1)</a:t>
                </a:r>
                <a:r>
                  <a:rPr lang="ko-KR" altLang="en-US" dirty="0"/>
                  <a:t>의 </a:t>
                </a:r>
                <a:r>
                  <a:rPr lang="en-US" altLang="ko-KR" dirty="0">
                    <a:solidFill>
                      <a:schemeClr val="accent1"/>
                    </a:solidFill>
                  </a:rPr>
                  <a:t>Matrix-Vector </a:t>
                </a:r>
                <a:r>
                  <a:rPr lang="ko-KR" altLang="en-US" dirty="0">
                    <a:solidFill>
                      <a:schemeClr val="accent1"/>
                    </a:solidFill>
                  </a:rPr>
                  <a:t>곱셈</a:t>
                </a:r>
                <a:endParaRPr lang="en-US" altLang="ko-KR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ko-KR" altLang="en-US" sz="2200" dirty="0"/>
                  <a:t>사용되는 </a:t>
                </a:r>
                <a:r>
                  <a:rPr lang="en-US" altLang="ko-KR" sz="2200" dirty="0"/>
                  <a:t>Matrix</a:t>
                </a:r>
                <a:r>
                  <a:rPr lang="ko-KR" altLang="en-US" sz="2200" dirty="0"/>
                  <a:t>의 경우</a:t>
                </a:r>
                <a:r>
                  <a:rPr lang="en-US" altLang="ko-KR" sz="2200" dirty="0"/>
                  <a:t>, IV</a:t>
                </a:r>
                <a:r>
                  <a:rPr lang="ko-KR" altLang="en-US" sz="2200" dirty="0"/>
                  <a:t>에 </a:t>
                </a:r>
                <a:r>
                  <a:rPr lang="en-US" altLang="ko-KR" sz="2200" dirty="0"/>
                  <a:t>SHAKE-128</a:t>
                </a:r>
                <a:r>
                  <a:rPr lang="ko-KR" altLang="en-US" sz="2200" dirty="0"/>
                  <a:t>를 사용한 확장 된 해시 값을 사용</a:t>
                </a:r>
                <a:endParaRPr lang="en-US" altLang="ko-KR" sz="2200" dirty="0"/>
              </a:p>
              <a:p>
                <a:pPr lvl="2"/>
                <a:r>
                  <a:rPr lang="en-US" altLang="ko-KR" sz="2200" dirty="0"/>
                  <a:t>IV</a:t>
                </a:r>
                <a:r>
                  <a:rPr lang="ko-KR" altLang="en-US" sz="2200" dirty="0"/>
                  <a:t>는 </a:t>
                </a:r>
                <a:r>
                  <a:rPr lang="en-US" altLang="ko-KR" sz="2200" dirty="0"/>
                  <a:t>Public</a:t>
                </a:r>
                <a:r>
                  <a:rPr lang="ko-KR" altLang="en-US" sz="2200" dirty="0"/>
                  <a:t>이므로</a:t>
                </a:r>
                <a:r>
                  <a:rPr lang="en-US" altLang="ko-KR" sz="2200" dirty="0"/>
                  <a:t>, </a:t>
                </a:r>
                <a:r>
                  <a:rPr lang="en-US" altLang="ko-KR" sz="2200" dirty="0" err="1"/>
                  <a:t>LinearLayer</a:t>
                </a:r>
                <a:r>
                  <a:rPr lang="ko-KR" altLang="en-US" sz="2200" dirty="0"/>
                  <a:t>에서 사용되는 </a:t>
                </a:r>
                <a:r>
                  <a:rPr lang="en-US" altLang="ko-KR" sz="2200" dirty="0"/>
                  <a:t>Matrix</a:t>
                </a:r>
                <a:r>
                  <a:rPr lang="ko-KR" altLang="en-US" sz="2200" dirty="0"/>
                  <a:t>는 </a:t>
                </a:r>
                <a:r>
                  <a:rPr lang="en-US" altLang="ko-KR" sz="2200" dirty="0"/>
                  <a:t>Constant </a:t>
                </a:r>
              </a:p>
              <a:p>
                <a:pPr marL="914400" lvl="2" indent="0">
                  <a:buNone/>
                </a:pPr>
                <a:r>
                  <a:rPr lang="en-US" altLang="ko-KR" sz="2200" dirty="0">
                    <a:sym typeface="Wingdings" panose="05000000000000000000" pitchFamily="2" charset="2"/>
                  </a:rPr>
                  <a:t>      </a:t>
                </a:r>
                <a:r>
                  <a:rPr lang="ko-KR" altLang="en-US" sz="2200" dirty="0">
                    <a:sym typeface="Wingdings" panose="05000000000000000000" pitchFamily="2" charset="2"/>
                  </a:rPr>
                  <a:t>즉</a:t>
                </a:r>
                <a:r>
                  <a:rPr lang="en-US" altLang="ko-KR" sz="2200" dirty="0">
                    <a:sym typeface="Wingdings" panose="05000000000000000000" pitchFamily="2" charset="2"/>
                  </a:rPr>
                  <a:t>, Quantum-Classical </a:t>
                </a:r>
                <a:r>
                  <a:rPr lang="ko-KR" altLang="en-US" sz="2200" dirty="0">
                    <a:sym typeface="Wingdings" panose="05000000000000000000" pitchFamily="2" charset="2"/>
                  </a:rPr>
                  <a:t>구현 </a:t>
                </a:r>
                <a:r>
                  <a:rPr lang="en-US" altLang="ko-KR" sz="2200" dirty="0">
                    <a:sym typeface="Wingdings" panose="05000000000000000000" pitchFamily="2" charset="2"/>
                  </a:rPr>
                  <a:t>(Vector: Quantum, Matrix: Classical)</a:t>
                </a:r>
                <a:endParaRPr lang="ko-KR" altLang="en-US" sz="2200" dirty="0"/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3462B3-B959-43B1-9924-A85718891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0" y="1233780"/>
                <a:ext cx="12191999" cy="5603875"/>
              </a:xfrm>
              <a:blipFill>
                <a:blip r:embed="rId2"/>
                <a:stretch>
                  <a:fillRect t="-13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63DB55-4307-6DD5-6E53-E2599254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22" y="1859456"/>
            <a:ext cx="7405960" cy="20470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252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6037DBA-6055-E624-2EA2-84E7AF93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60" y="1322826"/>
            <a:ext cx="7772400" cy="510151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72308EC-59E2-049F-2711-01498382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Paper (</a:t>
            </a:r>
            <a:r>
              <a:rPr kumimoji="1" lang="en-US" altLang="ko-Kore-KR" dirty="0" err="1"/>
              <a:t>ePrint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227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3462B3-B959-43B1-9924-A85718891DC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8728" y="972392"/>
                <a:ext cx="12191999" cy="5603875"/>
              </a:xfrm>
            </p:spPr>
            <p:txBody>
              <a:bodyPr/>
              <a:lstStyle/>
              <a:p>
                <a:pPr lvl="1"/>
                <a:endParaRPr lang="en-US" altLang="ko-KR" b="1" dirty="0"/>
              </a:p>
              <a:p>
                <a:pPr lvl="1"/>
                <a:r>
                  <a:rPr lang="en-US" altLang="ko-KR" b="1" dirty="0"/>
                  <a:t>Mer (3) </a:t>
                </a:r>
                <a:r>
                  <a:rPr lang="ko-KR" altLang="en-US" b="1" dirty="0"/>
                  <a:t>양자 회로 구현 </a:t>
                </a:r>
                <a:r>
                  <a:rPr lang="en-US" altLang="ko-KR" b="1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b="1" dirty="0"/>
                  <a:t>)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양자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 곱셈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2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번 </a:t>
                </a:r>
                <a:r>
                  <a:rPr lang="en-US" altLang="ko-KR" dirty="0"/>
                  <a:t>+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accent1"/>
                    </a:solidFill>
                  </a:rPr>
                  <a:t>제곱 </a:t>
                </a:r>
                <a:r>
                  <a:rPr lang="en-US" altLang="ko-KR" dirty="0">
                    <a:solidFill>
                      <a:schemeClr val="accent1"/>
                    </a:solidFill>
                  </a:rPr>
                  <a:t>2</a:t>
                </a:r>
                <a:r>
                  <a:rPr lang="ko-KR" altLang="en-US" dirty="0">
                    <a:solidFill>
                      <a:schemeClr val="accent1"/>
                    </a:solidFill>
                  </a:rPr>
                  <a:t>번</a:t>
                </a:r>
                <a:endParaRPr lang="en-US" altLang="ko-KR" dirty="0">
                  <a:solidFill>
                    <a:schemeClr val="accent1"/>
                  </a:solidFill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3462B3-B959-43B1-9924-A85718891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8728" y="972392"/>
                <a:ext cx="12191999" cy="56038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DA1ED7-7515-7A31-2BE0-330C43063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4" y="1092661"/>
            <a:ext cx="4402613" cy="55575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0E76CA-1EFC-BD26-5210-EAEC910C07E4}"/>
              </a:ext>
            </a:extLst>
          </p:cNvPr>
          <p:cNvSpPr/>
          <p:nvPr/>
        </p:nvSpPr>
        <p:spPr>
          <a:xfrm>
            <a:off x="6381703" y="3415552"/>
            <a:ext cx="913326" cy="24919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24C162-AEB2-E91E-9C72-4E7C08971041}"/>
              </a:ext>
            </a:extLst>
          </p:cNvPr>
          <p:cNvSpPr/>
          <p:nvPr/>
        </p:nvSpPr>
        <p:spPr>
          <a:xfrm>
            <a:off x="6360680" y="3774330"/>
            <a:ext cx="1378101" cy="3942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0C418F-C223-BE8C-B2D7-E954690EBEC2}"/>
              </a:ext>
            </a:extLst>
          </p:cNvPr>
          <p:cNvSpPr/>
          <p:nvPr/>
        </p:nvSpPr>
        <p:spPr>
          <a:xfrm>
            <a:off x="6388427" y="5055506"/>
            <a:ext cx="1378101" cy="3942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6E177-32F1-A560-0241-4ACF4EA7569A}"/>
              </a:ext>
            </a:extLst>
          </p:cNvPr>
          <p:cNvSpPr/>
          <p:nvPr/>
        </p:nvSpPr>
        <p:spPr>
          <a:xfrm>
            <a:off x="6381703" y="4683563"/>
            <a:ext cx="913326" cy="24919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764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32AD4F-1EC0-3838-1C5E-EB15AE79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9" y="2994597"/>
            <a:ext cx="11379570" cy="2196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3462B3-B959-43B1-9924-A85718891DC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0" y="1233780"/>
                <a:ext cx="12191999" cy="5603875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128</m:t>
                            </m:r>
                          </m:sup>
                        </m:sSup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/(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ko-KR" altLang="en-US" dirty="0"/>
                  <a:t>의 곱셈에 </a:t>
                </a:r>
                <a:r>
                  <a:rPr lang="ko-KR" altLang="en-US" dirty="0" err="1"/>
                  <a:t>카라츄바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곱셈 기법 적용 </a:t>
                </a:r>
                <a:r>
                  <a:rPr lang="en-US" altLang="ko-KR" dirty="0"/>
                  <a:t>(WISA’22)</a:t>
                </a:r>
              </a:p>
              <a:p>
                <a:pPr lvl="2"/>
                <a:r>
                  <a:rPr lang="ko-KR" altLang="en-US" dirty="0"/>
                  <a:t>낮은 </a:t>
                </a:r>
                <a:r>
                  <a:rPr lang="en-US" altLang="ko-KR" dirty="0"/>
                  <a:t>Toffoli depth T-depth, Full depth</a:t>
                </a:r>
                <a:r>
                  <a:rPr lang="ko-KR" altLang="en-US" dirty="0"/>
                  <a:t>로 구현 가능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하지만 많은 큐비트 사용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여러 기법들과 비교해보았을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해당 </a:t>
                </a:r>
                <a:r>
                  <a:rPr lang="en-US" altLang="ko-KR" dirty="0">
                    <a:solidFill>
                      <a:schemeClr val="accent1"/>
                    </a:solidFill>
                  </a:rPr>
                  <a:t>Depth</a:t>
                </a:r>
                <a:r>
                  <a:rPr lang="ko-KR" altLang="en-US" dirty="0">
                    <a:solidFill>
                      <a:schemeClr val="accent1"/>
                    </a:solidFill>
                  </a:rPr>
                  <a:t>들은 매우 낮은 편</a:t>
                </a:r>
                <a:r>
                  <a:rPr lang="ko-KR" altLang="en-US" dirty="0"/>
                  <a:t>에 속하며</a:t>
                </a:r>
                <a:endParaRPr lang="en-US" altLang="ko-KR" dirty="0"/>
              </a:p>
              <a:p>
                <a:pPr marL="914400" lvl="2" indent="0">
                  <a:buNone/>
                </a:pPr>
                <a:r>
                  <a:rPr lang="en-US" altLang="ko-KR" dirty="0">
                    <a:solidFill>
                      <a:schemeClr val="accent1"/>
                    </a:solidFill>
                  </a:rPr>
                  <a:t>   (Toffoli depth 1)</a:t>
                </a:r>
                <a:r>
                  <a:rPr lang="en-US" altLang="ko-KR" dirty="0"/>
                  <a:t>,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큐비트 수는 매우 높은 편</a:t>
                </a:r>
                <a:r>
                  <a:rPr lang="ko-KR" altLang="en-US" dirty="0"/>
                  <a:t>에 속함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3462B3-B959-43B1-9924-A85718891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0" y="1233780"/>
                <a:ext cx="12191999" cy="5603875"/>
              </a:xfrm>
              <a:blipFill>
                <a:blip r:embed="rId3"/>
                <a:stretch>
                  <a:fillRect t="-1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양자 곱셈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1B8231-02A5-1807-4E81-434428ADE43B}"/>
              </a:ext>
            </a:extLst>
          </p:cNvPr>
          <p:cNvSpPr/>
          <p:nvPr/>
        </p:nvSpPr>
        <p:spPr>
          <a:xfrm>
            <a:off x="6724531" y="3568215"/>
            <a:ext cx="3208139" cy="6723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699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1A2E43-3967-0F62-F5F7-373D6059A9EB}"/>
                  </a:ext>
                </a:extLst>
              </p:cNvPr>
              <p:cNvSpPr txBox="1"/>
              <p:nvPr/>
            </p:nvSpPr>
            <p:spPr>
              <a:xfrm>
                <a:off x="153777" y="1187417"/>
                <a:ext cx="11862093" cy="5368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300" b="1" dirty="0"/>
                  <a:t>    </a:t>
                </a:r>
                <a:r>
                  <a:rPr kumimoji="1" lang="en-US" altLang="ko-Kore-KR" sz="2300" b="1" dirty="0"/>
                  <a:t>Karatsuba </a:t>
                </a:r>
                <a:r>
                  <a:rPr kumimoji="1" lang="ko-KR" altLang="en-US" sz="2300" b="1" dirty="0"/>
                  <a:t>곱셈</a:t>
                </a:r>
                <a:endParaRPr kumimoji="1" lang="en-US" altLang="ko-Kore-KR" sz="23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100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300" dirty="0"/>
                  <a:t>다음 곱셈에 대해</a:t>
                </a:r>
                <a:r>
                  <a:rPr kumimoji="1" lang="en-US" altLang="ko-KR" sz="2300" dirty="0"/>
                  <a:t>,</a:t>
                </a:r>
                <a:r>
                  <a:rPr kumimoji="1" lang="en-US" altLang="ko-Kore-KR" sz="2300" dirty="0"/>
                  <a:t>			   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100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" altLang="ko-Kore-KR" sz="23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" altLang="ko-Kore-KR" sz="2300" dirty="0"/>
                  <a:t> </a:t>
                </a:r>
                <a:r>
                  <a:rPr lang="ko-KR" altLang="en-US" sz="2300" dirty="0"/>
                  <a:t>와 </a:t>
                </a:r>
                <a14:m>
                  <m:oMath xmlns:m="http://schemas.openxmlformats.org/officeDocument/2006/math">
                    <m:r>
                      <a:rPr lang="en" altLang="ko-Kore-KR" sz="23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" altLang="ko-Kore-KR" sz="2300" dirty="0"/>
                  <a:t> </a:t>
                </a:r>
                <a:r>
                  <a:rPr lang="ko-KR" altLang="en-US" sz="2300" dirty="0"/>
                  <a:t>를</a:t>
                </a:r>
                <a:r>
                  <a:rPr lang="en" altLang="ko-Kore-KR" sz="2300" dirty="0"/>
                  <a:t> </a:t>
                </a:r>
                <a14:m>
                  <m:oMath xmlns:m="http://schemas.openxmlformats.org/officeDocument/2006/math">
                    <m:r>
                      <a:rPr lang="en" altLang="ko-Kore-KR" sz="23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" altLang="ko-Kore-KR" sz="23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" altLang="ko-Kore-KR" sz="23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ko-Kore-KR" sz="2300" b="0" i="1" dirty="0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ko-KR" altLang="en-US" sz="2300" b="0" i="0" dirty="0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300" dirty="0"/>
                  <a:t> 단위로 나눔</a:t>
                </a:r>
                <a:endParaRPr lang="en" altLang="ko-Kore-KR" sz="23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" altLang="ko-Kore-KR" sz="23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" altLang="ko-Kore-KR" sz="23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" altLang="ko-Kore-KR" sz="23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" altLang="ko-Kore-KR" sz="23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" altLang="ko-Kore-KR" sz="2300" dirty="0"/>
                  <a:t>Karatsuba </a:t>
                </a:r>
                <a:r>
                  <a:rPr lang="ko-KR" altLang="en-US" sz="2300" dirty="0"/>
                  <a:t>곱셈 수행</a:t>
                </a:r>
                <a:endParaRPr lang="en" altLang="ko-Kore-KR" sz="23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ko-KR" altLang="en-US" sz="2300" dirty="0"/>
                  <a:t>추가적인 덧셈 연산이 필요하지만</a:t>
                </a:r>
                <a:r>
                  <a:rPr lang="en" altLang="ko-Kore-KR" sz="2300" dirty="0"/>
                  <a:t>, </a:t>
                </a:r>
                <a:r>
                  <a:rPr lang="ko-KR" altLang="en-US" sz="2300" dirty="0"/>
                  <a:t>곱셈 복잡도는</a:t>
                </a:r>
                <a:r>
                  <a:rPr lang="en" altLang="ko-Kore-KR" sz="23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ore-KR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ko-Kore-KR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ko-Kore-KR" sz="23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23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ore-KR" sz="23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ko-Kore-KR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ore-KR" sz="2300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2300" dirty="0">
                    <a:solidFill>
                      <a:srgbClr val="FF0000"/>
                    </a:solidFill>
                  </a:rPr>
                  <a:t>에</a:t>
                </a:r>
                <a14:m>
                  <m:oMath xmlns:m="http://schemas.openxmlformats.org/officeDocument/2006/math">
                    <m:r>
                      <a:rPr lang="ko-KR" alt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서</m:t>
                    </m:r>
                    <m:r>
                      <a:rPr lang="ko-KR" altLang="en-US" sz="23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" altLang="ko-Kore-KR" sz="23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23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ore-KR" sz="23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sz="23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" altLang="ko-Kore-KR" sz="2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" altLang="ko-Kore-KR" sz="23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" altLang="ko-Kore-KR" sz="23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ore-KR" sz="23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ore-KR" sz="23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func>
                      </m:sup>
                    </m:sSup>
                    <m:r>
                      <a:rPr lang="en-US" altLang="ko-Kore-KR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ore-KR" sz="2300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2300" dirty="0">
                    <a:solidFill>
                      <a:srgbClr val="FF0000"/>
                    </a:solidFill>
                  </a:rPr>
                  <a:t>로 감소</a:t>
                </a:r>
                <a:endParaRPr lang="en-US" altLang="ko-KR" sz="2300" dirty="0">
                  <a:solidFill>
                    <a:srgbClr val="FF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altLang="ko-Kore-KR" sz="2300" dirty="0">
                  <a:solidFill>
                    <a:srgbClr val="FF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altLang="ko-Kore-KR" sz="2300" dirty="0">
                  <a:solidFill>
                    <a:srgbClr val="FF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altLang="ko-Kore-KR" sz="2300" dirty="0">
                  <a:solidFill>
                    <a:srgbClr val="FF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ko-Kore-KR" sz="2300" dirty="0"/>
                  <a:t>CNOT (</a:t>
                </a:r>
                <a:r>
                  <a:rPr lang="ko-Kore-KR" altLang="en-US" sz="2300" dirty="0"/>
                  <a:t>덧셈</a:t>
                </a:r>
                <a:r>
                  <a:rPr lang="en-US" altLang="ko-Kore-KR" sz="2300" dirty="0"/>
                  <a:t>) </a:t>
                </a:r>
                <a:r>
                  <a:rPr lang="ko-Kore-KR" altLang="en-US" sz="2300" dirty="0"/>
                  <a:t>게이트를 늘리고</a:t>
                </a:r>
                <a:r>
                  <a:rPr lang="en-US" altLang="ko-Kore-KR" sz="2300" dirty="0"/>
                  <a:t>, </a:t>
                </a:r>
                <a:r>
                  <a:rPr lang="en-US" altLang="ko-Kore-KR" sz="2300" dirty="0">
                    <a:solidFill>
                      <a:schemeClr val="accent1"/>
                    </a:solidFill>
                  </a:rPr>
                  <a:t>Toffoli </a:t>
                </a:r>
                <a:r>
                  <a:rPr lang="en-US" altLang="ko-KR" sz="2300" dirty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2300" dirty="0">
                    <a:solidFill>
                      <a:schemeClr val="accent1"/>
                    </a:solidFill>
                  </a:rPr>
                  <a:t>곱셈</a:t>
                </a:r>
                <a:r>
                  <a:rPr lang="en-US" altLang="ko-KR" sz="2300" dirty="0">
                    <a:solidFill>
                      <a:schemeClr val="accent1"/>
                    </a:solidFill>
                  </a:rPr>
                  <a:t>) </a:t>
                </a:r>
                <a:r>
                  <a:rPr lang="ko-KR" altLang="en-US" sz="2300" dirty="0">
                    <a:solidFill>
                      <a:schemeClr val="accent1"/>
                    </a:solidFill>
                  </a:rPr>
                  <a:t>게이트를 줄이기 때문에</a:t>
                </a:r>
                <a:r>
                  <a:rPr lang="ko-KR" altLang="en-US" sz="2300" dirty="0"/>
                  <a:t> </a:t>
                </a:r>
                <a:endParaRPr lang="en-US" altLang="ko-KR" sz="2300" dirty="0"/>
              </a:p>
              <a:p>
                <a:pPr lvl="2"/>
                <a:r>
                  <a:rPr lang="ko-KR" altLang="en-US" sz="2300" dirty="0"/>
                  <a:t>   </a:t>
                </a:r>
                <a:r>
                  <a:rPr lang="ko-KR" altLang="en-US" sz="2300" dirty="0" err="1"/>
                  <a:t>카라추바</a:t>
                </a:r>
                <a:r>
                  <a:rPr lang="ko-KR" altLang="en-US" sz="2300" dirty="0"/>
                  <a:t> 알고리즘은 </a:t>
                </a:r>
                <a:r>
                  <a:rPr lang="en-US" altLang="ko-KR" sz="2300" dirty="0">
                    <a:solidFill>
                      <a:schemeClr val="accent1"/>
                    </a:solidFill>
                  </a:rPr>
                  <a:t>Quantum</a:t>
                </a:r>
                <a:r>
                  <a:rPr lang="ko-KR" altLang="en-US" sz="2300" dirty="0">
                    <a:solidFill>
                      <a:schemeClr val="accent1"/>
                    </a:solidFill>
                  </a:rPr>
                  <a:t> 구현에서 매우 효과적</a:t>
                </a:r>
                <a:endParaRPr lang="en" altLang="ko-Kore-KR" sz="23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1A2E43-3967-0F62-F5F7-373D6059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7" y="1187417"/>
                <a:ext cx="11862093" cy="5368649"/>
              </a:xfrm>
              <a:prstGeom prst="rect">
                <a:avLst/>
              </a:prstGeom>
              <a:blipFill>
                <a:blip r:embed="rId2"/>
                <a:stretch>
                  <a:fillRect t="-946" b="-16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6">
            <a:extLst>
              <a:ext uri="{FF2B5EF4-FFF2-40B4-BE49-F238E27FC236}">
                <a16:creationId xmlns:a16="http://schemas.microsoft.com/office/drawing/2014/main" id="{68A32684-0BEB-694B-3211-DB02CE6A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양자 곱셈</a:t>
            </a:r>
            <a:r>
              <a:rPr kumimoji="1" lang="en-US" altLang="ko-KR" dirty="0"/>
              <a:t>)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F7C9DE-2F5E-4E3A-3DAC-661E11BB6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70" y="1628710"/>
            <a:ext cx="2740659" cy="511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D2AB4B-52C7-A35C-ECD7-CC344E316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46" y="2791914"/>
            <a:ext cx="2444153" cy="9226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AEAF7F-80B2-9F71-1ABF-18EFED8F4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355" y="4832083"/>
            <a:ext cx="9160030" cy="486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8677BC-79D4-0254-65E6-DFA7F7663CF4}"/>
                  </a:ext>
                </a:extLst>
              </p:cNvPr>
              <p:cNvSpPr txBox="1"/>
              <p:nvPr/>
            </p:nvSpPr>
            <p:spPr>
              <a:xfrm>
                <a:off x="5856196" y="1631717"/>
                <a:ext cx="144161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ore-KR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8677BC-79D4-0254-65E6-DFA7F7663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96" y="1631717"/>
                <a:ext cx="1441613" cy="492443"/>
              </a:xfrm>
              <a:prstGeom prst="rect">
                <a:avLst/>
              </a:prstGeom>
              <a:blipFill>
                <a:blip r:embed="rId6"/>
                <a:stretch>
                  <a:fillRect b="-2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27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EA280-A116-506A-9736-03DC3E09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65" y="2364255"/>
            <a:ext cx="7354375" cy="4258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제목 6">
            <a:extLst>
              <a:ext uri="{FF2B5EF4-FFF2-40B4-BE49-F238E27FC236}">
                <a16:creationId xmlns:a16="http://schemas.microsoft.com/office/drawing/2014/main" id="{D220790D-6B99-EAF2-6208-D5B2D766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양자 곱셈</a:t>
            </a:r>
            <a:r>
              <a:rPr kumimoji="1" lang="en-US" altLang="ko-KR" dirty="0"/>
              <a:t>)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03D62-0A22-9D4A-D0E7-44C44A1A7D1F}"/>
              </a:ext>
            </a:extLst>
          </p:cNvPr>
          <p:cNvSpPr txBox="1"/>
          <p:nvPr/>
        </p:nvSpPr>
        <p:spPr>
          <a:xfrm>
            <a:off x="215132" y="1174640"/>
            <a:ext cx="1140729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Karatsuba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재귀적으로 적용</a:t>
            </a:r>
            <a:r>
              <a:rPr kumimoji="1" lang="en-US" altLang="ko-KR" sz="2400" dirty="0"/>
              <a:t>, Level-1, Level-2, Level-3 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곱셈들이 나눠질 때마다</a:t>
            </a:r>
            <a:r>
              <a:rPr kumimoji="1" lang="ko-KR" altLang="en-US" sz="2400" dirty="0"/>
              <a:t> 종속성을 제거하기 위해 </a:t>
            </a:r>
            <a:r>
              <a:rPr kumimoji="1" lang="en-US" altLang="ko-KR" sz="2400" dirty="0"/>
              <a:t>ancilla </a:t>
            </a:r>
            <a:r>
              <a:rPr kumimoji="1" lang="ko-KR" altLang="en-US" sz="2400" dirty="0" err="1"/>
              <a:t>큐빗을</a:t>
            </a:r>
            <a:r>
              <a:rPr kumimoji="1" lang="ko-KR" altLang="en-US" sz="2400" dirty="0"/>
              <a:t> 할당 </a:t>
            </a:r>
            <a:r>
              <a:rPr kumimoji="1" lang="en-US" altLang="ko-KR" sz="2400" dirty="0">
                <a:sym typeface="Wingdings" pitchFamily="2" charset="2"/>
              </a:rPr>
              <a:t>( </a:t>
            </a:r>
            <a:r>
              <a:rPr kumimoji="1" lang="ko-KR" altLang="en-US" sz="2400" dirty="0">
                <a:sym typeface="Wingdings" pitchFamily="2" charset="2"/>
              </a:rPr>
              <a:t>       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93E73CF-2692-B0D9-2E0C-1D497531E837}"/>
              </a:ext>
            </a:extLst>
          </p:cNvPr>
          <p:cNvSpPr/>
          <p:nvPr/>
        </p:nvSpPr>
        <p:spPr>
          <a:xfrm>
            <a:off x="10247571" y="1703294"/>
            <a:ext cx="621553" cy="4562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340D3F1-9C85-A321-286F-320889936359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8062965" y="2159525"/>
            <a:ext cx="2495383" cy="159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DF6C53-B9D6-D040-9B40-E132FA123FC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040842" y="2159525"/>
            <a:ext cx="6517506" cy="29144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873A6F-1D0C-75E2-20D2-8385494118BA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533029" y="2159525"/>
            <a:ext cx="4025319" cy="2759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2533B1-0322-93D9-7EF2-A3BAF6EFE231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9025217" y="2159525"/>
            <a:ext cx="1533131" cy="29144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16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6">
            <a:extLst>
              <a:ext uri="{FF2B5EF4-FFF2-40B4-BE49-F238E27FC236}">
                <a16:creationId xmlns:a16="http://schemas.microsoft.com/office/drawing/2014/main" id="{D220790D-6B99-EAF2-6208-D5B2D766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양자 곱셈</a:t>
            </a:r>
            <a:r>
              <a:rPr kumimoji="1" lang="en-US" altLang="ko-KR" dirty="0"/>
              <a:t>)</a:t>
            </a:r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203D62-0A22-9D4A-D0E7-44C44A1A7D1F}"/>
                  </a:ext>
                </a:extLst>
              </p:cNvPr>
              <p:cNvSpPr txBox="1"/>
              <p:nvPr/>
            </p:nvSpPr>
            <p:spPr>
              <a:xfrm>
                <a:off x="215132" y="1196540"/>
                <a:ext cx="10240689" cy="1206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olidFill>
                      <a:schemeClr val="tx1"/>
                    </a:solidFill>
                    <a:sym typeface="Wingdings" pitchFamily="2" charset="2"/>
                  </a:rPr>
                  <a:t>Ancilla </a:t>
                </a:r>
                <a:r>
                  <a:rPr kumimoji="1" lang="ko-KR" altLang="en-US" sz="2400" dirty="0" err="1">
                    <a:solidFill>
                      <a:schemeClr val="tx1"/>
                    </a:solidFill>
                    <a:sym typeface="Wingdings" pitchFamily="2" charset="2"/>
                  </a:rPr>
                  <a:t>큐빗에는</a:t>
                </a:r>
                <a:r>
                  <a:rPr kumimoji="1" lang="en-US" altLang="ko-KR" sz="2400" dirty="0">
                    <a:solidFill>
                      <a:schemeClr val="tx1"/>
                    </a:solidFill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ko-KR" altLang="en-US" sz="2400" dirty="0">
                    <a:solidFill>
                      <a:schemeClr val="tx1"/>
                    </a:solidFill>
                    <a:sym typeface="Wingdings" pitchFamily="2" charset="2"/>
                  </a:rPr>
                  <a:t>와</a:t>
                </a:r>
                <a:r>
                  <a:rPr kumimoji="1" lang="en-US" altLang="ko-KR" sz="24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𝑔</m:t>
                        </m:r>
                      </m:e>
                      <m:sub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𝑔</m:t>
                        </m:r>
                      </m:e>
                      <m:sub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2400" dirty="0">
                    <a:solidFill>
                      <a:schemeClr val="tx1"/>
                    </a:solidFill>
                    <a:sym typeface="Wingdings" pitchFamily="2" charset="2"/>
                  </a:rPr>
                  <a:t> 값을 준비</a:t>
                </a:r>
                <a:endParaRPr kumimoji="1" lang="en-US" altLang="ko-KR" sz="24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kumimoji="1"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 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ko-KR" altLang="en-US" sz="2400" dirty="0">
                    <a:solidFill>
                      <a:schemeClr val="tx1"/>
                    </a:solidFill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𝑔</m:t>
                        </m:r>
                      </m:e>
                      <m:sub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kumimoji="1"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 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𝑔</m:t>
                        </m:r>
                      </m:e>
                      <m:sub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  <m:r>
                      <a:rPr kumimoji="1" lang="ko-KR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을</m:t>
                    </m:r>
                  </m:oMath>
                </a14:m>
                <a:r>
                  <a:rPr kumimoji="1" lang="ko-KR" altLang="en-US" sz="24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ko-KR" sz="2400" dirty="0">
                    <a:solidFill>
                      <a:schemeClr val="tx1"/>
                    </a:solidFill>
                    <a:sym typeface="Wingdings" pitchFamily="2" charset="2"/>
                  </a:rPr>
                  <a:t>ancilla </a:t>
                </a:r>
                <a:r>
                  <a:rPr kumimoji="1" lang="ko-KR" altLang="en-US" sz="2400" dirty="0" err="1">
                    <a:solidFill>
                      <a:schemeClr val="tx1"/>
                    </a:solidFill>
                    <a:sym typeface="Wingdings" pitchFamily="2" charset="2"/>
                  </a:rPr>
                  <a:t>큐빗</a:t>
                </a:r>
                <a:r>
                  <a:rPr kumimoji="1" lang="en-US" altLang="ko-KR" sz="2400" dirty="0">
                    <a:solidFill>
                      <a:schemeClr val="tx1"/>
                    </a:solidFill>
                    <a:sym typeface="Wingdings" pitchFamily="2" charset="2"/>
                  </a:rPr>
                  <a:t> (clean)</a:t>
                </a:r>
                <a:r>
                  <a:rPr kumimoji="1" lang="ko-KR" altLang="en-US" sz="2400" dirty="0">
                    <a:solidFill>
                      <a:schemeClr val="tx1"/>
                    </a:solidFill>
                    <a:sym typeface="Wingdings" pitchFamily="2" charset="2"/>
                  </a:rPr>
                  <a:t>에</a:t>
                </a:r>
                <a:r>
                  <a:rPr kumimoji="1" lang="en-US" altLang="ko-KR" sz="2400" dirty="0">
                    <a:solidFill>
                      <a:schemeClr val="tx1"/>
                    </a:solidFill>
                    <a:sym typeface="Wingdings" pitchFamily="2" charset="2"/>
                  </a:rPr>
                  <a:t> CNOT gate</a:t>
                </a:r>
                <a:r>
                  <a:rPr kumimoji="1" lang="ko-KR" altLang="en-US" sz="2400" dirty="0" err="1">
                    <a:solidFill>
                      <a:schemeClr val="tx1"/>
                    </a:solidFill>
                    <a:sym typeface="Wingdings" pitchFamily="2" charset="2"/>
                  </a:rPr>
                  <a:t>를</a:t>
                </a:r>
                <a:r>
                  <a:rPr kumimoji="1" lang="ko-KR" altLang="en-US" sz="2400" dirty="0">
                    <a:solidFill>
                      <a:schemeClr val="tx1"/>
                    </a:solidFill>
                    <a:sym typeface="Wingdings" pitchFamily="2" charset="2"/>
                  </a:rPr>
                  <a:t> 사용하여 복사</a:t>
                </a:r>
                <a:endParaRPr kumimoji="1" lang="en-US" altLang="ko-KR" sz="24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olidFill>
                      <a:schemeClr val="tx1"/>
                    </a:solidFill>
                    <a:sym typeface="Wingdings" pitchFamily="2" charset="2"/>
                  </a:rPr>
                  <a:t>3</a:t>
                </a:r>
                <a:r>
                  <a:rPr kumimoji="1" lang="ko-KR" altLang="en-US" sz="2400" dirty="0">
                    <a:solidFill>
                      <a:schemeClr val="tx1"/>
                    </a:solidFill>
                    <a:sym typeface="Wingdings" pitchFamily="2" charset="2"/>
                  </a:rPr>
                  <a:t>개의</a:t>
                </a:r>
                <a:r>
                  <a:rPr kumimoji="1" lang="en-US" altLang="ko-KR" sz="24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ko-KR" altLang="en-US" sz="2400" dirty="0">
                    <a:solidFill>
                      <a:schemeClr val="tx1"/>
                    </a:solidFill>
                    <a:sym typeface="Wingdings" pitchFamily="2" charset="2"/>
                  </a:rPr>
                  <a:t>곱셈들은 모두 독립적이게 되고</a:t>
                </a:r>
                <a:r>
                  <a:rPr kumimoji="1" lang="en-US" altLang="ko-KR" sz="2400" dirty="0">
                    <a:solidFill>
                      <a:schemeClr val="tx1"/>
                    </a:solidFill>
                    <a:sym typeface="Wingdings" pitchFamily="2" charset="2"/>
                  </a:rPr>
                  <a:t>,</a:t>
                </a:r>
                <a:r>
                  <a:rPr kumimoji="1" lang="ko-KR" altLang="en-US" sz="2400" dirty="0">
                    <a:solidFill>
                      <a:schemeClr val="tx1"/>
                    </a:solidFill>
                    <a:sym typeface="Wingdings" pitchFamily="2" charset="2"/>
                  </a:rPr>
                  <a:t> 병렬로 동작됨</a:t>
                </a:r>
                <a:endParaRPr kumimoji="1" lang="en-US" altLang="ko-KR" sz="2400" dirty="0">
                  <a:solidFill>
                    <a:schemeClr val="tx1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203D62-0A22-9D4A-D0E7-44C44A1A7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32" y="1196540"/>
                <a:ext cx="10240689" cy="1206036"/>
              </a:xfrm>
              <a:prstGeom prst="rect">
                <a:avLst/>
              </a:prstGeom>
              <a:blipFill>
                <a:blip r:embed="rId2"/>
                <a:stretch>
                  <a:fillRect l="-743" t="-5208" b="-1041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157631A-322D-7C06-98CF-2FE11C9E9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149" y="2704496"/>
            <a:ext cx="7570273" cy="2060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26F476-EE16-D579-1425-B4944C97A974}"/>
              </a:ext>
            </a:extLst>
          </p:cNvPr>
          <p:cNvSpPr txBox="1"/>
          <p:nvPr/>
        </p:nvSpPr>
        <p:spPr>
          <a:xfrm>
            <a:off x="3990454" y="5360550"/>
            <a:ext cx="455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Ancilla </a:t>
            </a:r>
            <a:r>
              <a:rPr kumimoji="1" lang="ko-KR" altLang="en-US" sz="2000" b="1" dirty="0" err="1"/>
              <a:t>큐빗</a:t>
            </a:r>
            <a:r>
              <a:rPr kumimoji="1" lang="en-US" altLang="ko-Kore-KR" sz="2000" b="1" dirty="0"/>
              <a:t> </a:t>
            </a:r>
            <a:r>
              <a:rPr kumimoji="1" lang="ko-Kore-KR" altLang="en-US" sz="2000" b="1" dirty="0"/>
              <a:t>그리고</a:t>
            </a:r>
            <a:r>
              <a:rPr kumimoji="1" lang="en-US" altLang="ko-Kore-KR" sz="2000" b="1" dirty="0"/>
              <a:t> CNOT gate</a:t>
            </a:r>
            <a:r>
              <a:rPr kumimoji="1" lang="ko-KR" altLang="en-US" sz="2000" b="1" dirty="0"/>
              <a:t>가 사용됨</a:t>
            </a:r>
            <a:endParaRPr kumimoji="1" lang="ko-Kore-KR" altLang="en-US" sz="2000" b="1" dirty="0"/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EBF71966-891D-8F99-3C71-642691562AF4}"/>
              </a:ext>
            </a:extLst>
          </p:cNvPr>
          <p:cNvSpPr/>
          <p:nvPr/>
        </p:nvSpPr>
        <p:spPr>
          <a:xfrm>
            <a:off x="6152359" y="4878393"/>
            <a:ext cx="190919" cy="375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9863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3780"/>
            <a:ext cx="12191999" cy="5603875"/>
          </a:xfrm>
        </p:spPr>
        <p:txBody>
          <a:bodyPr/>
          <a:lstStyle/>
          <a:p>
            <a:pPr lvl="1"/>
            <a:r>
              <a:rPr lang="ko-KR" altLang="en-US" dirty="0"/>
              <a:t>해당 곱셈 기법의 경우</a:t>
            </a:r>
            <a:r>
              <a:rPr lang="en-US" altLang="ko-KR" dirty="0"/>
              <a:t>, stand-alone</a:t>
            </a:r>
            <a:r>
              <a:rPr lang="ko-KR" altLang="en-US" dirty="0"/>
              <a:t> 곱셈이 아닌 경우</a:t>
            </a:r>
            <a:r>
              <a:rPr lang="en-US" altLang="ko-KR" dirty="0"/>
              <a:t>, </a:t>
            </a:r>
            <a:r>
              <a:rPr lang="ko-KR" altLang="en-US" dirty="0"/>
              <a:t>큐비트 수를 줄일 수 있음</a:t>
            </a:r>
            <a:endParaRPr lang="en-US" altLang="ko-KR" dirty="0"/>
          </a:p>
          <a:p>
            <a:pPr lvl="2"/>
            <a:r>
              <a:rPr lang="ko-KR" altLang="en-US" dirty="0"/>
              <a:t>낮은 비용의 </a:t>
            </a:r>
            <a:r>
              <a:rPr lang="en-US" altLang="ko-KR" b="1" dirty="0">
                <a:solidFill>
                  <a:schemeClr val="accent1"/>
                </a:solidFill>
              </a:rPr>
              <a:t>Reverse </a:t>
            </a:r>
            <a:r>
              <a:rPr lang="ko-KR" altLang="en-US" b="1" dirty="0">
                <a:solidFill>
                  <a:schemeClr val="accent1"/>
                </a:solidFill>
              </a:rPr>
              <a:t>연산</a:t>
            </a:r>
            <a:r>
              <a:rPr lang="ko-KR" altLang="en-US" dirty="0"/>
              <a:t>만으로 </a:t>
            </a:r>
            <a:r>
              <a:rPr lang="en-US" altLang="ko-KR" dirty="0"/>
              <a:t>(CNOT </a:t>
            </a:r>
            <a:r>
              <a:rPr lang="ko-KR" altLang="en-US" dirty="0"/>
              <a:t>게이트</a:t>
            </a:r>
            <a:r>
              <a:rPr lang="en-US" altLang="ko-KR" dirty="0"/>
              <a:t>, Depth </a:t>
            </a:r>
            <a:r>
              <a:rPr lang="ko-KR" altLang="en-US" dirty="0"/>
              <a:t>오버헤드 </a:t>
            </a:r>
            <a:r>
              <a:rPr lang="en-US" altLang="ko-KR" dirty="0"/>
              <a:t>X), </a:t>
            </a:r>
          </a:p>
          <a:p>
            <a:pPr marL="914400" lvl="2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많은 수의 </a:t>
            </a:r>
            <a:r>
              <a:rPr lang="en-US" altLang="ko-KR" dirty="0"/>
              <a:t>ancilla</a:t>
            </a:r>
            <a:r>
              <a:rPr lang="ko-KR" altLang="en-US" dirty="0"/>
              <a:t> 큐비트를 재사용 가능 </a:t>
            </a:r>
            <a:endParaRPr lang="en-US" altLang="ko-KR" dirty="0"/>
          </a:p>
          <a:p>
            <a:pPr lvl="2"/>
            <a:r>
              <a:rPr lang="ko-KR" altLang="en-US" dirty="0"/>
              <a:t>이후 곱셈</a:t>
            </a:r>
            <a:r>
              <a:rPr lang="ko-Kore-KR" altLang="en-US" dirty="0"/>
              <a:t>들은 앞선 곱셈에서 할당한 </a:t>
            </a:r>
            <a:r>
              <a:rPr lang="en-US" altLang="ko-Kore-KR" dirty="0"/>
              <a:t>ancilla qubit</a:t>
            </a:r>
            <a:r>
              <a:rPr lang="ko-Kore-KR" altLang="en-US" dirty="0"/>
              <a:t>들을 공짜로 재사용할 수 있음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양자 곱셈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4CAFBB-8FAD-746B-817F-4525D7A0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96" y="2779092"/>
            <a:ext cx="6685795" cy="3871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24E168-D5D5-D6B9-8B79-D1D59ED4AB2C}"/>
              </a:ext>
            </a:extLst>
          </p:cNvPr>
          <p:cNvSpPr txBox="1"/>
          <p:nvPr/>
        </p:nvSpPr>
        <p:spPr>
          <a:xfrm>
            <a:off x="6541994" y="3745006"/>
            <a:ext cx="103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</a:rPr>
              <a:t>Reverse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D0A137-5046-B8B3-39D7-7BC81976D12C}"/>
              </a:ext>
            </a:extLst>
          </p:cNvPr>
          <p:cNvSpPr txBox="1"/>
          <p:nvPr/>
        </p:nvSpPr>
        <p:spPr>
          <a:xfrm>
            <a:off x="5384480" y="4805082"/>
            <a:ext cx="103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</a:rPr>
              <a:t>Reverse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5287F-79C6-FBC7-9DD5-DCA64E9119DF}"/>
              </a:ext>
            </a:extLst>
          </p:cNvPr>
          <p:cNvSpPr txBox="1"/>
          <p:nvPr/>
        </p:nvSpPr>
        <p:spPr>
          <a:xfrm>
            <a:off x="3170197" y="4896970"/>
            <a:ext cx="103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</a:rPr>
              <a:t>Reverse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0A43A-60C1-C528-BAEA-1C38C7AD58B3}"/>
              </a:ext>
            </a:extLst>
          </p:cNvPr>
          <p:cNvSpPr txBox="1"/>
          <p:nvPr/>
        </p:nvSpPr>
        <p:spPr>
          <a:xfrm>
            <a:off x="7598763" y="4949404"/>
            <a:ext cx="103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</a:rPr>
              <a:t>Reverse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6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28" y="972392"/>
            <a:ext cx="12191999" cy="5603875"/>
          </a:xfrm>
        </p:spPr>
        <p:txBody>
          <a:bodyPr/>
          <a:lstStyle/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곱셈 수행 후</a:t>
            </a:r>
            <a:r>
              <a:rPr lang="en-US" altLang="ko-KR" b="1" dirty="0"/>
              <a:t>, </a:t>
            </a:r>
            <a:r>
              <a:rPr lang="en-US" altLang="ko-KR" b="1" dirty="0">
                <a:solidFill>
                  <a:schemeClr val="accent1"/>
                </a:solidFill>
              </a:rPr>
              <a:t>ancilla </a:t>
            </a:r>
            <a:r>
              <a:rPr lang="ko-KR" altLang="en-US" b="1" dirty="0">
                <a:solidFill>
                  <a:schemeClr val="accent1"/>
                </a:solidFill>
              </a:rPr>
              <a:t>큐비트 초기화</a:t>
            </a:r>
            <a:endParaRPr lang="en-US" altLang="ko-KR" dirty="0">
              <a:solidFill>
                <a:schemeClr val="accent1"/>
              </a:solidFill>
            </a:endParaRPr>
          </a:p>
          <a:p>
            <a:pPr lvl="2"/>
            <a:r>
              <a:rPr lang="ko-Kore-KR" altLang="en-US" dirty="0"/>
              <a:t>다음 </a:t>
            </a:r>
            <a:r>
              <a:rPr lang="en-US" altLang="ko-Kore-KR" dirty="0"/>
              <a:t>Mer (27)</a:t>
            </a:r>
            <a:r>
              <a:rPr lang="ko-Kore-KR" altLang="en-US" dirty="0"/>
              <a:t> 곱셈들에서 다시 재사용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양자 곱셈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DA1ED7-7515-7A31-2BE0-330C4306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2661"/>
            <a:ext cx="4402613" cy="55575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0E76CA-1EFC-BD26-5210-EAEC910C07E4}"/>
              </a:ext>
            </a:extLst>
          </p:cNvPr>
          <p:cNvSpPr/>
          <p:nvPr/>
        </p:nvSpPr>
        <p:spPr>
          <a:xfrm>
            <a:off x="7067753" y="4134970"/>
            <a:ext cx="1957797" cy="24919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6E177-32F1-A560-0241-4ACF4EA7569A}"/>
              </a:ext>
            </a:extLst>
          </p:cNvPr>
          <p:cNvSpPr/>
          <p:nvPr/>
        </p:nvSpPr>
        <p:spPr>
          <a:xfrm>
            <a:off x="7067753" y="5402981"/>
            <a:ext cx="1957797" cy="24919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1E13A05-41F5-0206-386E-9BA1627D59C6}"/>
              </a:ext>
            </a:extLst>
          </p:cNvPr>
          <p:cNvCxnSpPr/>
          <p:nvPr/>
        </p:nvCxnSpPr>
        <p:spPr>
          <a:xfrm>
            <a:off x="8115300" y="3899647"/>
            <a:ext cx="2420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2272A02-2778-8251-FDCA-82437D156133}"/>
              </a:ext>
            </a:extLst>
          </p:cNvPr>
          <p:cNvCxnSpPr/>
          <p:nvPr/>
        </p:nvCxnSpPr>
        <p:spPr>
          <a:xfrm>
            <a:off x="8357347" y="3899647"/>
            <a:ext cx="0" cy="2353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278DD2E-3C84-175C-010F-A8A9671717F9}"/>
              </a:ext>
            </a:extLst>
          </p:cNvPr>
          <p:cNvCxnSpPr/>
          <p:nvPr/>
        </p:nvCxnSpPr>
        <p:spPr>
          <a:xfrm>
            <a:off x="8153400" y="5167658"/>
            <a:ext cx="2420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73FC4D-E358-E90B-3B2D-586C0BFFD3CC}"/>
              </a:ext>
            </a:extLst>
          </p:cNvPr>
          <p:cNvCxnSpPr/>
          <p:nvPr/>
        </p:nvCxnSpPr>
        <p:spPr>
          <a:xfrm>
            <a:off x="8395447" y="5167658"/>
            <a:ext cx="0" cy="2353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99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56A9CE9-E92F-4623-7057-DF031EB4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59" y="2091710"/>
            <a:ext cx="11379570" cy="2196538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85483" y="1254125"/>
            <a:ext cx="12962965" cy="5603875"/>
          </a:xfrm>
        </p:spPr>
        <p:txBody>
          <a:bodyPr/>
          <a:lstStyle/>
          <a:p>
            <a:pPr lvl="1"/>
            <a:r>
              <a:rPr lang="ko-KR" altLang="en-US" dirty="0"/>
              <a:t>다음 곱셈들은 </a:t>
            </a:r>
            <a:r>
              <a:rPr lang="en-US" altLang="ko-KR" dirty="0"/>
              <a:t>ancilla qubit</a:t>
            </a:r>
            <a:r>
              <a:rPr lang="ko-KR" altLang="en-US" dirty="0"/>
              <a:t>들을 재사용 </a:t>
            </a:r>
            <a:r>
              <a:rPr lang="en-US" altLang="ko-KR" dirty="0"/>
              <a:t>(4118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/>
              <a:t>오직 </a:t>
            </a:r>
            <a:r>
              <a:rPr lang="en-US" altLang="ko-KR" dirty="0">
                <a:solidFill>
                  <a:schemeClr val="accent1"/>
                </a:solidFill>
              </a:rPr>
              <a:t>2443</a:t>
            </a:r>
            <a:r>
              <a:rPr lang="ko-KR" altLang="en-US" dirty="0">
                <a:solidFill>
                  <a:schemeClr val="accent1"/>
                </a:solidFill>
              </a:rPr>
              <a:t>개의 큐비트</a:t>
            </a:r>
            <a:r>
              <a:rPr lang="ko-KR" altLang="en-US" dirty="0"/>
              <a:t>만이 사용됨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양자 곱셈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7B22C6-545D-A791-5336-6110A4652E9E}"/>
              </a:ext>
            </a:extLst>
          </p:cNvPr>
          <p:cNvSpPr/>
          <p:nvPr/>
        </p:nvSpPr>
        <p:spPr>
          <a:xfrm>
            <a:off x="7817799" y="2659470"/>
            <a:ext cx="989756" cy="7411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B0379-25CF-A9B2-2149-5B72877DD3E5}"/>
              </a:ext>
            </a:extLst>
          </p:cNvPr>
          <p:cNvSpPr txBox="1"/>
          <p:nvPr/>
        </p:nvSpPr>
        <p:spPr>
          <a:xfrm>
            <a:off x="8215502" y="393845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</a:rPr>
              <a:t>2</a:t>
            </a:r>
            <a:r>
              <a:rPr kumimoji="1" lang="en-US" altLang="ko-KR" b="1" dirty="0">
                <a:solidFill>
                  <a:schemeClr val="accent1"/>
                </a:solidFill>
              </a:rPr>
              <a:t>443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3DD0A4-4A74-7608-75F4-EA285493BBDA}"/>
              </a:ext>
            </a:extLst>
          </p:cNvPr>
          <p:cNvCxnSpPr>
            <a:cxnSpLocks/>
          </p:cNvCxnSpPr>
          <p:nvPr/>
        </p:nvCxnSpPr>
        <p:spPr>
          <a:xfrm>
            <a:off x="8528214" y="3400667"/>
            <a:ext cx="0" cy="5377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187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3462B3-B959-43B1-9924-A85718891DC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0" y="1233780"/>
                <a:ext cx="12191999" cy="5603875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128</m:t>
                            </m:r>
                          </m:sup>
                        </m:sSup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/(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ko-KR" altLang="en-US" dirty="0"/>
                  <a:t>의 제곱은 적은 비용으로 구현 가능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선형 연산으로 분류됨으로써</a:t>
                </a:r>
                <a:r>
                  <a:rPr lang="en-US" altLang="ko-KR" dirty="0"/>
                  <a:t>, PLU</a:t>
                </a:r>
                <a:r>
                  <a:rPr lang="ko-KR" altLang="en-US" dirty="0"/>
                  <a:t> 분해를 기반으로 한 </a:t>
                </a:r>
                <a:r>
                  <a:rPr lang="en-US" altLang="ko-KR" dirty="0"/>
                  <a:t>In-place </a:t>
                </a:r>
                <a:r>
                  <a:rPr lang="ko-KR" altLang="en-US" dirty="0"/>
                  <a:t>구현이 가능하지만</a:t>
                </a:r>
                <a:r>
                  <a:rPr lang="en-US" altLang="ko-KR" dirty="0"/>
                  <a:t>,</a:t>
                </a:r>
              </a:p>
              <a:p>
                <a:pPr lvl="3"/>
                <a:r>
                  <a:rPr lang="en-US" altLang="ko-KR" dirty="0"/>
                  <a:t>Temp </a:t>
                </a:r>
                <a:r>
                  <a:rPr lang="ko-KR" altLang="en-US" dirty="0"/>
                  <a:t>값으로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ancilla</a:t>
                </a:r>
                <a:r>
                  <a:rPr lang="ko-KR" altLang="en-US" dirty="0"/>
                  <a:t> 큐비트를 사용하였음</a:t>
                </a:r>
                <a:r>
                  <a:rPr lang="en-US" altLang="ko-KR" dirty="0"/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</a:t>
                </a:r>
                <a:r>
                  <a:rPr lang="ko-Kore-KR" altLang="en-US" dirty="0">
                    <a:sym typeface="Wingdings" panose="05000000000000000000" pitchFamily="2" charset="2"/>
                  </a:rPr>
                  <a:t> 직관적으로</a:t>
                </a:r>
                <a:r>
                  <a:rPr lang="ko-KR" altLang="en-US" dirty="0">
                    <a:sym typeface="Wingdings" panose="05000000000000000000" pitchFamily="2" charset="2"/>
                  </a:rPr>
                  <a:t> 구현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3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3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3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3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3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3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1"/>
                <a:r>
                  <a:rPr lang="ko-KR" altLang="en-US" dirty="0">
                    <a:sym typeface="Wingdings" panose="05000000000000000000" pitchFamily="2" charset="2"/>
                  </a:rPr>
                  <a:t>제곱이 곱셈 </a:t>
                </a:r>
                <a:r>
                  <a:rPr lang="en-US" altLang="ko-KR" dirty="0">
                    <a:sym typeface="Wingdings" panose="05000000000000000000" pitchFamily="2" charset="2"/>
                  </a:rPr>
                  <a:t>(Reduction </a:t>
                </a:r>
                <a:r>
                  <a:rPr lang="ko-KR" altLang="en-US" dirty="0">
                    <a:sym typeface="Wingdings" panose="05000000000000000000" pitchFamily="2" charset="2"/>
                  </a:rPr>
                  <a:t>포함</a:t>
                </a:r>
                <a:r>
                  <a:rPr lang="en-US" altLang="ko-KR" dirty="0">
                    <a:sym typeface="Wingdings" panose="05000000000000000000" pitchFamily="2" charset="2"/>
                  </a:rPr>
                  <a:t>) </a:t>
                </a:r>
                <a:r>
                  <a:rPr lang="ko-KR" altLang="en-US" dirty="0">
                    <a:sym typeface="Wingdings" panose="05000000000000000000" pitchFamily="2" charset="2"/>
                  </a:rPr>
                  <a:t>보다 </a:t>
                </a:r>
                <a:r>
                  <a:rPr lang="en-US" altLang="ko-KR" dirty="0">
                    <a:sym typeface="Wingdings" panose="05000000000000000000" pitchFamily="2" charset="2"/>
                  </a:rPr>
                  <a:t>Full depth</a:t>
                </a:r>
                <a:r>
                  <a:rPr lang="ko-KR" altLang="en-US" dirty="0">
                    <a:sym typeface="Wingdings" panose="05000000000000000000" pitchFamily="2" charset="2"/>
                  </a:rPr>
                  <a:t>가 높음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sym typeface="Wingdings" panose="05000000000000000000" pitchFamily="2" charset="2"/>
                  </a:rPr>
                  <a:t>곱셈</a:t>
                </a:r>
                <a:r>
                  <a:rPr lang="en-US" altLang="ko-KR" dirty="0">
                    <a:sym typeface="Wingdings" panose="05000000000000000000" pitchFamily="2" charset="2"/>
                  </a:rPr>
                  <a:t>: </a:t>
                </a:r>
                <a:r>
                  <a:rPr lang="en-US" altLang="ko-KR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127</a:t>
                </a:r>
                <a:r>
                  <a:rPr lang="en-US" altLang="ko-KR" dirty="0">
                    <a:sym typeface="Wingdings" panose="05000000000000000000" pitchFamily="2" charset="2"/>
                  </a:rPr>
                  <a:t> &gt; </a:t>
                </a:r>
                <a:r>
                  <a:rPr lang="ko-KR" altLang="en-US" dirty="0">
                    <a:sym typeface="Wingdings" panose="05000000000000000000" pitchFamily="2" charset="2"/>
                  </a:rPr>
                  <a:t>제곱</a:t>
                </a:r>
                <a:r>
                  <a:rPr lang="en-US" altLang="ko-KR" dirty="0">
                    <a:sym typeface="Wingdings" panose="05000000000000000000" pitchFamily="2" charset="2"/>
                  </a:rPr>
                  <a:t>: </a:t>
                </a:r>
                <a:r>
                  <a:rPr lang="en-US" altLang="ko-KR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78</a:t>
                </a:r>
                <a:r>
                  <a:rPr lang="en-US" altLang="ko-KR" dirty="0">
                    <a:sym typeface="Wingdings" panose="05000000000000000000" pitchFamily="2" charset="2"/>
                  </a:rPr>
                  <a:t>)</a:t>
                </a:r>
              </a:p>
              <a:p>
                <a:pPr lvl="2"/>
                <a:r>
                  <a:rPr lang="ko-KR" altLang="en-US" dirty="0">
                    <a:sym typeface="Wingdings" panose="05000000000000000000" pitchFamily="2" charset="2"/>
                  </a:rPr>
                  <a:t>애초에 </a:t>
                </a:r>
                <a:r>
                  <a:rPr lang="en-US" altLang="ko-KR" dirty="0">
                    <a:sym typeface="Wingdings" panose="05000000000000000000" pitchFamily="2" charset="2"/>
                  </a:rPr>
                  <a:t>WISA’22</a:t>
                </a:r>
                <a:r>
                  <a:rPr lang="ko-KR" altLang="en-US" dirty="0">
                    <a:sym typeface="Wingdings" panose="05000000000000000000" pitchFamily="2" charset="2"/>
                  </a:rPr>
                  <a:t> 기법으로 인해</a:t>
                </a:r>
                <a:r>
                  <a:rPr lang="en-US" altLang="ko-KR" dirty="0">
                    <a:sym typeface="Wingdings" panose="05000000000000000000" pitchFamily="2" charset="2"/>
                  </a:rPr>
                  <a:t>,</a:t>
                </a:r>
                <a:r>
                  <a:rPr lang="ko-KR" altLang="en-US" dirty="0">
                    <a:sym typeface="Wingdings" panose="05000000000000000000" pitchFamily="2" charset="2"/>
                  </a:rPr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Full depth</a:t>
                </a:r>
                <a:r>
                  <a:rPr lang="ko-KR" altLang="en-US" dirty="0">
                    <a:sym typeface="Wingdings" panose="05000000000000000000" pitchFamily="2" charset="2"/>
                  </a:rPr>
                  <a:t>가 매우 낮음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ko-KR" dirty="0">
                    <a:sym typeface="Wingdings" panose="05000000000000000000" pitchFamily="2" charset="2"/>
                  </a:rPr>
                  <a:t>Reduction</a:t>
                </a:r>
                <a:r>
                  <a:rPr lang="ko-KR" altLang="en-US" dirty="0">
                    <a:sym typeface="Wingdings" panose="05000000000000000000" pitchFamily="2" charset="2"/>
                  </a:rPr>
                  <a:t>의 경우 </a:t>
                </a:r>
                <a:r>
                  <a:rPr lang="en-US" altLang="ko-KR" b="1" dirty="0">
                    <a:sym typeface="Wingdings" panose="05000000000000000000" pitchFamily="2" charset="2"/>
                  </a:rPr>
                  <a:t>Out-of-place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sym typeface="Wingdings" panose="05000000000000000000" pitchFamily="2" charset="2"/>
                  </a:rPr>
                  <a:t>제곱의 경우 </a:t>
                </a:r>
                <a:r>
                  <a:rPr lang="en-US" altLang="ko-KR" b="1" dirty="0">
                    <a:sym typeface="Wingdings" panose="05000000000000000000" pitchFamily="2" charset="2"/>
                  </a:rPr>
                  <a:t>In-place</a:t>
                </a:r>
                <a:endParaRPr lang="en-US" altLang="ko-KR" b="1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3462B3-B959-43B1-9924-A85718891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0" y="1233780"/>
                <a:ext cx="12191999" cy="5603875"/>
              </a:xfrm>
              <a:blipFill>
                <a:blip r:embed="rId2"/>
                <a:stretch>
                  <a:fillRect t="-1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양자 제곱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0D2BAF-D8B8-F240-7330-3B930E35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95" y="5360048"/>
            <a:ext cx="8070609" cy="1149997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5BD6D7-55CA-4AC1-2E5B-4624C3565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79" y="2448037"/>
            <a:ext cx="8549640" cy="14704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41570C-45A2-6A4D-FBFC-652AC1F1B37C}"/>
              </a:ext>
            </a:extLst>
          </p:cNvPr>
          <p:cNvSpPr/>
          <p:nvPr/>
        </p:nvSpPr>
        <p:spPr>
          <a:xfrm>
            <a:off x="6929526" y="2887130"/>
            <a:ext cx="882063" cy="4896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FE98A8-8470-0F3B-CC95-090D1C4DCDC1}"/>
              </a:ext>
            </a:extLst>
          </p:cNvPr>
          <p:cNvSpPr/>
          <p:nvPr/>
        </p:nvSpPr>
        <p:spPr>
          <a:xfrm>
            <a:off x="7989794" y="5643813"/>
            <a:ext cx="1023577" cy="6067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649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51923" y="1233780"/>
            <a:ext cx="13499865" cy="3828671"/>
          </a:xfrm>
        </p:spPr>
        <p:txBody>
          <a:bodyPr/>
          <a:lstStyle/>
          <a:p>
            <a:pPr lvl="1"/>
            <a:r>
              <a:rPr lang="en-US" altLang="ko-KR" b="1" dirty="0"/>
              <a:t>In-place</a:t>
            </a:r>
            <a:r>
              <a:rPr lang="ko-KR" altLang="en-US" b="1" dirty="0"/>
              <a:t>와 </a:t>
            </a:r>
            <a:r>
              <a:rPr lang="en-US" altLang="ko-KR" b="1" dirty="0"/>
              <a:t>Out-of-place </a:t>
            </a:r>
            <a:r>
              <a:rPr lang="ko-KR" altLang="en-US" b="1" dirty="0"/>
              <a:t>구현 특징 비교</a:t>
            </a:r>
            <a:r>
              <a:rPr lang="en-US" altLang="ko-KR" b="1" dirty="0"/>
              <a:t>, Trade-off </a:t>
            </a:r>
            <a:r>
              <a:rPr lang="ko-KR" altLang="en-US" b="1" dirty="0"/>
              <a:t>존재 </a:t>
            </a:r>
            <a:r>
              <a:rPr lang="en-US" altLang="ko-KR" b="1" dirty="0"/>
              <a:t>(</a:t>
            </a:r>
            <a:r>
              <a:rPr lang="ko-KR" altLang="en-US" b="1" dirty="0"/>
              <a:t>이후 </a:t>
            </a:r>
            <a:r>
              <a:rPr lang="en-US" altLang="ko-KR" b="1" dirty="0"/>
              <a:t>LinearLayer</a:t>
            </a:r>
            <a:r>
              <a:rPr lang="ko-KR" altLang="en-US" b="1" dirty="0"/>
              <a:t>도 동일</a:t>
            </a:r>
            <a:r>
              <a:rPr lang="en-US" altLang="ko-KR" b="1" dirty="0"/>
              <a:t>)</a:t>
            </a:r>
          </a:p>
          <a:p>
            <a:pPr lvl="2"/>
            <a:r>
              <a:rPr kumimoji="1" lang="ko-KR" altLang="en-US" dirty="0"/>
              <a:t>제곱 </a:t>
            </a:r>
            <a:r>
              <a:rPr kumimoji="1" lang="en-US" altLang="ko-KR" dirty="0"/>
              <a:t>(In-place)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n-qubit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CNOT </a:t>
            </a:r>
            <a:r>
              <a:rPr kumimoji="1" lang="ko-KR" altLang="en-US" dirty="0"/>
              <a:t>게이트 연산들이 수행됨 </a:t>
            </a:r>
            <a:endParaRPr kumimoji="1" lang="en-US" altLang="ko-KR" dirty="0"/>
          </a:p>
          <a:p>
            <a:pPr lvl="3"/>
            <a:r>
              <a:rPr kumimoji="1" lang="ko-KR" altLang="en-US" sz="2200" dirty="0">
                <a:sym typeface="Wingdings" pitchFamily="2" charset="2"/>
              </a:rPr>
              <a:t>좁은 공간에서의 게이트 연산 </a:t>
            </a:r>
            <a:r>
              <a:rPr kumimoji="1" lang="en-US" altLang="ko-KR" sz="2200" dirty="0">
                <a:sym typeface="Wingdings" pitchFamily="2" charset="2"/>
              </a:rPr>
              <a:t> </a:t>
            </a:r>
            <a:r>
              <a:rPr kumimoji="1" lang="en-US" altLang="ko-KR" sz="2200" dirty="0">
                <a:solidFill>
                  <a:srgbClr val="C00000"/>
                </a:solidFill>
                <a:sym typeface="Wingdings" pitchFamily="2" charset="2"/>
              </a:rPr>
              <a:t>Depth </a:t>
            </a:r>
            <a:r>
              <a:rPr kumimoji="1" lang="ko-KR" altLang="en-US" sz="2200" dirty="0">
                <a:solidFill>
                  <a:srgbClr val="C00000"/>
                </a:solidFill>
                <a:sym typeface="Wingdings" pitchFamily="2" charset="2"/>
              </a:rPr>
              <a:t>증가</a:t>
            </a:r>
            <a:endParaRPr kumimoji="1" lang="en-US" altLang="ko-KR" sz="2200" dirty="0">
              <a:solidFill>
                <a:srgbClr val="C00000"/>
              </a:solidFill>
            </a:endParaRPr>
          </a:p>
          <a:p>
            <a:pPr lvl="2"/>
            <a:endParaRPr kumimoji="1" lang="en-US" altLang="ko-KR" sz="2000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sz="2000" dirty="0"/>
          </a:p>
          <a:p>
            <a:pPr marL="914400" lvl="2" indent="0">
              <a:buNone/>
            </a:pPr>
            <a:endParaRPr kumimoji="1" lang="en-US" altLang="ko-KR" sz="2000" dirty="0"/>
          </a:p>
          <a:p>
            <a:pPr lvl="2"/>
            <a:r>
              <a:rPr kumimoji="1" lang="en-US" altLang="ko-KR" sz="2000" dirty="0"/>
              <a:t>Reduction (Out-of-place)</a:t>
            </a:r>
            <a:r>
              <a:rPr kumimoji="1" lang="ko-KR" altLang="en-US" sz="2000" dirty="0"/>
              <a:t>의 경우</a:t>
            </a:r>
            <a:r>
              <a:rPr kumimoji="1" lang="en-US" altLang="ko-KR" sz="2000" dirty="0"/>
              <a:t>, n-qubit </a:t>
            </a:r>
            <a:r>
              <a:rPr kumimoji="1" lang="ko-KR" altLang="en-US" sz="2000" dirty="0"/>
              <a:t>이상에서의 </a:t>
            </a:r>
            <a:r>
              <a:rPr kumimoji="1" lang="en-US" altLang="ko-KR" sz="2000" dirty="0"/>
              <a:t>CNOT </a:t>
            </a:r>
            <a:r>
              <a:rPr kumimoji="1" lang="ko-KR" altLang="en-US" sz="2000" dirty="0"/>
              <a:t>게이트 연산들이 수행됨</a:t>
            </a:r>
            <a:endParaRPr kumimoji="1" lang="en-US" altLang="ko-KR" sz="2000" dirty="0"/>
          </a:p>
          <a:p>
            <a:pPr lvl="3"/>
            <a:r>
              <a:rPr kumimoji="1" lang="ko-KR" altLang="en-US" sz="2000" dirty="0">
                <a:sym typeface="Wingdings" pitchFamily="2" charset="2"/>
              </a:rPr>
              <a:t>넓은 공간에서의 게이트 연산 </a:t>
            </a:r>
            <a:r>
              <a:rPr kumimoji="1" lang="en-US" altLang="ko-KR" sz="2000" dirty="0">
                <a:sym typeface="Wingdings" pitchFamily="2" charset="2"/>
              </a:rPr>
              <a:t> </a:t>
            </a:r>
            <a:r>
              <a:rPr kumimoji="1" lang="en-US" altLang="ko-KR" sz="2000" dirty="0">
                <a:solidFill>
                  <a:schemeClr val="accent1"/>
                </a:solidFill>
                <a:sym typeface="Wingdings" pitchFamily="2" charset="2"/>
              </a:rPr>
              <a:t>Depth </a:t>
            </a:r>
            <a:r>
              <a:rPr kumimoji="1" lang="ko-KR" altLang="en-US" sz="2000" dirty="0">
                <a:solidFill>
                  <a:schemeClr val="accent1"/>
                </a:solidFill>
                <a:sym typeface="Wingdings" pitchFamily="2" charset="2"/>
              </a:rPr>
              <a:t>감소</a:t>
            </a:r>
            <a:endParaRPr kumimoji="1" lang="ko-KR" altLang="en-US" sz="2000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양자 제곱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DCC56C-C2C8-7076-D1B8-D56F86C3C082}"/>
              </a:ext>
            </a:extLst>
          </p:cNvPr>
          <p:cNvSpPr/>
          <p:nvPr/>
        </p:nvSpPr>
        <p:spPr>
          <a:xfrm>
            <a:off x="3760190" y="3189854"/>
            <a:ext cx="43558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CBA400-DE32-DFB1-8EB2-32EDA2FAC523}"/>
                  </a:ext>
                </a:extLst>
              </p:cNvPr>
              <p:cNvSpPr txBox="1"/>
              <p:nvPr/>
            </p:nvSpPr>
            <p:spPr>
              <a:xfrm>
                <a:off x="5326995" y="3152449"/>
                <a:ext cx="1222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ore-KR" sz="2400" dirty="0"/>
                  <a:t>-qubit</a:t>
                </a:r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CBA400-DE32-DFB1-8EB2-32EDA2FAC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95" y="3152449"/>
                <a:ext cx="1222258" cy="461665"/>
              </a:xfrm>
              <a:prstGeom prst="rect">
                <a:avLst/>
              </a:prstGeom>
              <a:blipFill>
                <a:blip r:embed="rId2"/>
                <a:stretch>
                  <a:fillRect t="-13514" r="-7216" b="-270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F127CA87-2050-DE40-BF80-A13A36311D69}"/>
              </a:ext>
            </a:extLst>
          </p:cNvPr>
          <p:cNvCxnSpPr/>
          <p:nvPr/>
        </p:nvCxnSpPr>
        <p:spPr>
          <a:xfrm>
            <a:off x="4477163" y="2917126"/>
            <a:ext cx="24204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6C302EB-7FC1-E867-1C66-471CC69D1690}"/>
              </a:ext>
            </a:extLst>
          </p:cNvPr>
          <p:cNvCxnSpPr/>
          <p:nvPr/>
        </p:nvCxnSpPr>
        <p:spPr>
          <a:xfrm>
            <a:off x="4719210" y="2917126"/>
            <a:ext cx="0" cy="2353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A9E5286D-D061-E155-D2BE-3AF661644440}"/>
              </a:ext>
            </a:extLst>
          </p:cNvPr>
          <p:cNvCxnSpPr>
            <a:cxnSpLocks/>
          </p:cNvCxnSpPr>
          <p:nvPr/>
        </p:nvCxnSpPr>
        <p:spPr>
          <a:xfrm flipV="1">
            <a:off x="4482012" y="2909340"/>
            <a:ext cx="0" cy="19743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A74CE0B-135D-763B-DAAA-BDDE3EABF457}"/>
              </a:ext>
            </a:extLst>
          </p:cNvPr>
          <p:cNvCxnSpPr/>
          <p:nvPr/>
        </p:nvCxnSpPr>
        <p:spPr>
          <a:xfrm>
            <a:off x="5084948" y="2917126"/>
            <a:ext cx="24204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9DAEE28-FEC8-2C0B-59AC-637A57076FF8}"/>
              </a:ext>
            </a:extLst>
          </p:cNvPr>
          <p:cNvCxnSpPr/>
          <p:nvPr/>
        </p:nvCxnSpPr>
        <p:spPr>
          <a:xfrm>
            <a:off x="5326995" y="2917126"/>
            <a:ext cx="0" cy="2353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238787F1-DF2B-7BCE-B00D-075424F98A27}"/>
              </a:ext>
            </a:extLst>
          </p:cNvPr>
          <p:cNvCxnSpPr>
            <a:cxnSpLocks/>
          </p:cNvCxnSpPr>
          <p:nvPr/>
        </p:nvCxnSpPr>
        <p:spPr>
          <a:xfrm flipV="1">
            <a:off x="5089797" y="2909340"/>
            <a:ext cx="0" cy="19743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BA7BDBA2-AE34-1D1D-ED94-31F124C9124D}"/>
              </a:ext>
            </a:extLst>
          </p:cNvPr>
          <p:cNvCxnSpPr/>
          <p:nvPr/>
        </p:nvCxnSpPr>
        <p:spPr>
          <a:xfrm>
            <a:off x="5578170" y="2925966"/>
            <a:ext cx="24204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07FC0DB-B780-4362-2951-9D15DEAA40E6}"/>
              </a:ext>
            </a:extLst>
          </p:cNvPr>
          <p:cNvCxnSpPr/>
          <p:nvPr/>
        </p:nvCxnSpPr>
        <p:spPr>
          <a:xfrm>
            <a:off x="5820217" y="2925966"/>
            <a:ext cx="0" cy="2353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BC2E8192-8649-0246-F615-9CFE3D5A774B}"/>
              </a:ext>
            </a:extLst>
          </p:cNvPr>
          <p:cNvCxnSpPr>
            <a:cxnSpLocks/>
          </p:cNvCxnSpPr>
          <p:nvPr/>
        </p:nvCxnSpPr>
        <p:spPr>
          <a:xfrm flipV="1">
            <a:off x="5583019" y="2918180"/>
            <a:ext cx="0" cy="19743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B36C71B8-DAB4-C47A-F393-F172B352C494}"/>
              </a:ext>
            </a:extLst>
          </p:cNvPr>
          <p:cNvCxnSpPr/>
          <p:nvPr/>
        </p:nvCxnSpPr>
        <p:spPr>
          <a:xfrm>
            <a:off x="4196692" y="2790229"/>
            <a:ext cx="23841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A7A550-B212-3390-C729-560DFB7FBFE0}"/>
              </a:ext>
            </a:extLst>
          </p:cNvPr>
          <p:cNvCxnSpPr/>
          <p:nvPr/>
        </p:nvCxnSpPr>
        <p:spPr>
          <a:xfrm>
            <a:off x="6572481" y="2798261"/>
            <a:ext cx="0" cy="3445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19660B24-4056-737E-1E60-7A2E306D3BEB}"/>
              </a:ext>
            </a:extLst>
          </p:cNvPr>
          <p:cNvCxnSpPr>
            <a:cxnSpLocks/>
          </p:cNvCxnSpPr>
          <p:nvPr/>
        </p:nvCxnSpPr>
        <p:spPr>
          <a:xfrm flipV="1">
            <a:off x="4196692" y="2778282"/>
            <a:ext cx="0" cy="3497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B2EDA01D-F6D6-8839-C53E-52B1A923863A}"/>
              </a:ext>
            </a:extLst>
          </p:cNvPr>
          <p:cNvCxnSpPr>
            <a:cxnSpLocks/>
          </p:cNvCxnSpPr>
          <p:nvPr/>
        </p:nvCxnSpPr>
        <p:spPr>
          <a:xfrm>
            <a:off x="4929454" y="2659996"/>
            <a:ext cx="23841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FC18343-1F08-D5D3-EEFD-CD15FBF9FF8A}"/>
              </a:ext>
            </a:extLst>
          </p:cNvPr>
          <p:cNvCxnSpPr>
            <a:cxnSpLocks/>
          </p:cNvCxnSpPr>
          <p:nvPr/>
        </p:nvCxnSpPr>
        <p:spPr>
          <a:xfrm>
            <a:off x="7305243" y="2668028"/>
            <a:ext cx="0" cy="4475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138988AB-5B2C-CC08-7CB4-353F3C1219A0}"/>
              </a:ext>
            </a:extLst>
          </p:cNvPr>
          <p:cNvCxnSpPr>
            <a:cxnSpLocks/>
          </p:cNvCxnSpPr>
          <p:nvPr/>
        </p:nvCxnSpPr>
        <p:spPr>
          <a:xfrm flipV="1">
            <a:off x="4929454" y="2648049"/>
            <a:ext cx="0" cy="49474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AE54728-C7C0-0025-7A8B-1D2FBEF97CA2}"/>
              </a:ext>
            </a:extLst>
          </p:cNvPr>
          <p:cNvSpPr txBox="1"/>
          <p:nvPr/>
        </p:nvSpPr>
        <p:spPr>
          <a:xfrm>
            <a:off x="6715063" y="273744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…</a:t>
            </a:r>
            <a:endParaRPr kumimoji="1" lang="ko-Kore-KR" altLang="en-US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25BEC2-0A4C-312C-D96A-C78573903314}"/>
              </a:ext>
            </a:extLst>
          </p:cNvPr>
          <p:cNvSpPr/>
          <p:nvPr/>
        </p:nvSpPr>
        <p:spPr>
          <a:xfrm>
            <a:off x="5646767" y="5906537"/>
            <a:ext cx="43558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884B069-D2DD-7428-2486-45D9C91D2366}"/>
                  </a:ext>
                </a:extLst>
              </p:cNvPr>
              <p:cNvSpPr txBox="1"/>
              <p:nvPr/>
            </p:nvSpPr>
            <p:spPr>
              <a:xfrm>
                <a:off x="7322612" y="5885230"/>
                <a:ext cx="1968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ore-KR" sz="2400" dirty="0"/>
                  <a:t>-qubit</a:t>
                </a:r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884B069-D2DD-7428-2486-45D9C91D2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612" y="5885230"/>
                <a:ext cx="1968459" cy="461665"/>
              </a:xfrm>
              <a:prstGeom prst="rect">
                <a:avLst/>
              </a:prstGeom>
              <a:blipFill>
                <a:blip r:embed="rId3"/>
                <a:stretch>
                  <a:fillRect t="-13514" b="-270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7598D9A0-DA42-AD10-B5A7-81C8DADAAC81}"/>
              </a:ext>
            </a:extLst>
          </p:cNvPr>
          <p:cNvCxnSpPr/>
          <p:nvPr/>
        </p:nvCxnSpPr>
        <p:spPr>
          <a:xfrm>
            <a:off x="5292848" y="5523010"/>
            <a:ext cx="38396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BAB39A3-6D87-BD48-02C5-A9C83FF69F1D}"/>
              </a:ext>
            </a:extLst>
          </p:cNvPr>
          <p:cNvCxnSpPr/>
          <p:nvPr/>
        </p:nvCxnSpPr>
        <p:spPr>
          <a:xfrm>
            <a:off x="9123364" y="5531042"/>
            <a:ext cx="0" cy="3445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2832BF36-EECB-F2D2-BB65-BC57D0EF5D5B}"/>
              </a:ext>
            </a:extLst>
          </p:cNvPr>
          <p:cNvCxnSpPr>
            <a:cxnSpLocks/>
          </p:cNvCxnSpPr>
          <p:nvPr/>
        </p:nvCxnSpPr>
        <p:spPr>
          <a:xfrm flipV="1">
            <a:off x="5292848" y="5511063"/>
            <a:ext cx="0" cy="3497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FA2B76FA-FDCD-57BD-7393-FEAEB0723F1F}"/>
              </a:ext>
            </a:extLst>
          </p:cNvPr>
          <p:cNvCxnSpPr>
            <a:cxnSpLocks/>
          </p:cNvCxnSpPr>
          <p:nvPr/>
        </p:nvCxnSpPr>
        <p:spPr>
          <a:xfrm>
            <a:off x="5297852" y="5392777"/>
            <a:ext cx="45582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AC0A061-C938-5B40-154D-8042F25C46FE}"/>
              </a:ext>
            </a:extLst>
          </p:cNvPr>
          <p:cNvCxnSpPr>
            <a:cxnSpLocks/>
          </p:cNvCxnSpPr>
          <p:nvPr/>
        </p:nvCxnSpPr>
        <p:spPr>
          <a:xfrm>
            <a:off x="9847813" y="5400809"/>
            <a:ext cx="0" cy="460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59249D15-839D-C07D-2437-379B9692D940}"/>
              </a:ext>
            </a:extLst>
          </p:cNvPr>
          <p:cNvCxnSpPr>
            <a:cxnSpLocks/>
          </p:cNvCxnSpPr>
          <p:nvPr/>
        </p:nvCxnSpPr>
        <p:spPr>
          <a:xfrm flipV="1">
            <a:off x="5292848" y="5380830"/>
            <a:ext cx="0" cy="4947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943703-2729-1ECF-2239-920BD7A94193}"/>
              </a:ext>
            </a:extLst>
          </p:cNvPr>
          <p:cNvSpPr/>
          <p:nvPr/>
        </p:nvSpPr>
        <p:spPr>
          <a:xfrm>
            <a:off x="1265960" y="5909225"/>
            <a:ext cx="43558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FE09D5A-7C21-BBBB-7F10-74B728275502}"/>
                  </a:ext>
                </a:extLst>
              </p:cNvPr>
              <p:cNvSpPr txBox="1"/>
              <p:nvPr/>
            </p:nvSpPr>
            <p:spPr>
              <a:xfrm>
                <a:off x="2832765" y="5871820"/>
                <a:ext cx="20147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kumimoji="1" lang="en-US" altLang="ko-Kore-KR" sz="2400" dirty="0"/>
                  <a:t>-qubit</a:t>
                </a:r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FE09D5A-7C21-BBBB-7F10-74B72827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765" y="5871820"/>
                <a:ext cx="2014719" cy="461665"/>
              </a:xfrm>
              <a:prstGeom prst="rect">
                <a:avLst/>
              </a:prstGeom>
              <a:blipFill>
                <a:blip r:embed="rId4"/>
                <a:stretch>
                  <a:fillRect l="-3145" t="-13514" r="-3774" b="-270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029B06DF-C3CE-5DA6-0235-955B51C08616}"/>
              </a:ext>
            </a:extLst>
          </p:cNvPr>
          <p:cNvCxnSpPr>
            <a:cxnSpLocks/>
          </p:cNvCxnSpPr>
          <p:nvPr/>
        </p:nvCxnSpPr>
        <p:spPr>
          <a:xfrm>
            <a:off x="5292848" y="5204355"/>
            <a:ext cx="4159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D6CE7D20-1A6A-7407-6B29-48077DA0AA40}"/>
              </a:ext>
            </a:extLst>
          </p:cNvPr>
          <p:cNvCxnSpPr>
            <a:cxnSpLocks/>
          </p:cNvCxnSpPr>
          <p:nvPr/>
        </p:nvCxnSpPr>
        <p:spPr>
          <a:xfrm>
            <a:off x="9452111" y="5197091"/>
            <a:ext cx="0" cy="6803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66E9C588-1900-56D6-0520-621226689B79}"/>
              </a:ext>
            </a:extLst>
          </p:cNvPr>
          <p:cNvCxnSpPr>
            <a:cxnSpLocks/>
          </p:cNvCxnSpPr>
          <p:nvPr/>
        </p:nvCxnSpPr>
        <p:spPr>
          <a:xfrm flipV="1">
            <a:off x="5293260" y="5193871"/>
            <a:ext cx="0" cy="4947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8D48A456-9B10-7936-31E0-DBD795A0523C}"/>
              </a:ext>
            </a:extLst>
          </p:cNvPr>
          <p:cNvCxnSpPr/>
          <p:nvPr/>
        </p:nvCxnSpPr>
        <p:spPr>
          <a:xfrm>
            <a:off x="3743564" y="5344946"/>
            <a:ext cx="38396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C0D93E1-5114-3380-FADD-A4ED3AA80737}"/>
              </a:ext>
            </a:extLst>
          </p:cNvPr>
          <p:cNvCxnSpPr/>
          <p:nvPr/>
        </p:nvCxnSpPr>
        <p:spPr>
          <a:xfrm>
            <a:off x="7565767" y="5339532"/>
            <a:ext cx="0" cy="504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[R] 109">
            <a:extLst>
              <a:ext uri="{FF2B5EF4-FFF2-40B4-BE49-F238E27FC236}">
                <a16:creationId xmlns:a16="http://schemas.microsoft.com/office/drawing/2014/main" id="{99AD86DF-4FE1-80A1-7EF3-161D36DA83F1}"/>
              </a:ext>
            </a:extLst>
          </p:cNvPr>
          <p:cNvCxnSpPr>
            <a:cxnSpLocks/>
          </p:cNvCxnSpPr>
          <p:nvPr/>
        </p:nvCxnSpPr>
        <p:spPr>
          <a:xfrm flipV="1">
            <a:off x="3743564" y="5315510"/>
            <a:ext cx="0" cy="3847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6D3DC5A9-EAE9-9468-A2E6-9BF6C215F7EF}"/>
              </a:ext>
            </a:extLst>
          </p:cNvPr>
          <p:cNvCxnSpPr>
            <a:cxnSpLocks/>
          </p:cNvCxnSpPr>
          <p:nvPr/>
        </p:nvCxnSpPr>
        <p:spPr>
          <a:xfrm>
            <a:off x="3748568" y="5124308"/>
            <a:ext cx="45582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251E6C1-BC7B-4477-8A33-9ECD76DF8751}"/>
              </a:ext>
            </a:extLst>
          </p:cNvPr>
          <p:cNvCxnSpPr>
            <a:cxnSpLocks/>
          </p:cNvCxnSpPr>
          <p:nvPr/>
        </p:nvCxnSpPr>
        <p:spPr>
          <a:xfrm>
            <a:off x="8298529" y="5115995"/>
            <a:ext cx="0" cy="6735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D53FEB64-991F-0C3A-6750-395741B0508B}"/>
              </a:ext>
            </a:extLst>
          </p:cNvPr>
          <p:cNvCxnSpPr>
            <a:cxnSpLocks/>
          </p:cNvCxnSpPr>
          <p:nvPr/>
        </p:nvCxnSpPr>
        <p:spPr>
          <a:xfrm flipV="1">
            <a:off x="3743564" y="5120885"/>
            <a:ext cx="0" cy="6585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A5A58510-89CF-A606-457F-3970728EC4B7}"/>
              </a:ext>
            </a:extLst>
          </p:cNvPr>
          <p:cNvCxnSpPr>
            <a:cxnSpLocks/>
          </p:cNvCxnSpPr>
          <p:nvPr/>
        </p:nvCxnSpPr>
        <p:spPr>
          <a:xfrm>
            <a:off x="3743564" y="5001352"/>
            <a:ext cx="4159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077C97C-0036-A9EF-336E-D2D9619C9529}"/>
              </a:ext>
            </a:extLst>
          </p:cNvPr>
          <p:cNvCxnSpPr>
            <a:cxnSpLocks/>
          </p:cNvCxnSpPr>
          <p:nvPr/>
        </p:nvCxnSpPr>
        <p:spPr>
          <a:xfrm>
            <a:off x="7894514" y="5005779"/>
            <a:ext cx="0" cy="823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E5917FA2-ADE0-952D-4EC1-C757920EADA9}"/>
              </a:ext>
            </a:extLst>
          </p:cNvPr>
          <p:cNvCxnSpPr>
            <a:cxnSpLocks/>
          </p:cNvCxnSpPr>
          <p:nvPr/>
        </p:nvCxnSpPr>
        <p:spPr>
          <a:xfrm flipV="1">
            <a:off x="3743976" y="4991069"/>
            <a:ext cx="0" cy="544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BCFC082-E11C-15B3-0E55-D7AEE25BF0C1}"/>
              </a:ext>
            </a:extLst>
          </p:cNvPr>
          <p:cNvSpPr txBox="1"/>
          <p:nvPr/>
        </p:nvSpPr>
        <p:spPr>
          <a:xfrm>
            <a:off x="4374275" y="541671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1857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72308EC-59E2-049F-2711-01498382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Grover’s Search &amp; Post-Quantum Security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2895FA-89CC-B215-A9E4-6B8F007DAF09}"/>
                  </a:ext>
                </a:extLst>
              </p:cNvPr>
              <p:cNvSpPr txBox="1"/>
              <p:nvPr/>
            </p:nvSpPr>
            <p:spPr>
              <a:xfrm>
                <a:off x="262167" y="1324154"/>
                <a:ext cx="11793217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/>
                  <a:t>Quantum Cryptanalysis (AIM)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1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400" dirty="0"/>
                  <a:t>대상 암호에 대한 </a:t>
                </a:r>
                <a:r>
                  <a:rPr kumimoji="1" lang="en-US" altLang="ko-Kore-KR" sz="2400" dirty="0">
                    <a:solidFill>
                      <a:schemeClr val="accent1"/>
                    </a:solidFill>
                  </a:rPr>
                  <a:t>Grover attack</a:t>
                </a:r>
                <a:r>
                  <a:rPr kumimoji="1" lang="ko-Kore-KR" altLang="en-US" sz="2400" dirty="0">
                    <a:solidFill>
                      <a:schemeClr val="accent1"/>
                    </a:solidFill>
                  </a:rPr>
                  <a:t> 난이도 측정</a:t>
                </a:r>
                <a:r>
                  <a:rPr kumimoji="1" lang="en-US" altLang="ko-KR" sz="2400" dirty="0"/>
                  <a:t>,</a:t>
                </a:r>
                <a:r>
                  <a:rPr kumimoji="1" lang="ko-Kore-KR" altLang="en-US" sz="2400" dirty="0"/>
                  <a:t> 가장 단순한 방법 </a:t>
                </a:r>
                <a:endParaRPr kumimoji="1" lang="en-US" altLang="ko-Kore-KR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5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400" dirty="0"/>
                  <a:t>분석 시</a:t>
                </a:r>
                <a:r>
                  <a:rPr kumimoji="1" lang="en-US" altLang="ko-Kore-KR" sz="2400" dirty="0"/>
                  <a:t>, </a:t>
                </a:r>
                <a:r>
                  <a:rPr kumimoji="1" lang="ko-Kore-KR" altLang="en-US" sz="2400" dirty="0"/>
                  <a:t>대상으로하는 암호화 양자 회로의 최적화 구현 </a:t>
                </a:r>
                <a:r>
                  <a:rPr kumimoji="1" lang="en-US" altLang="ko-Kore-KR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𝐸𝑛𝑐</m:t>
                    </m:r>
                  </m:oMath>
                </a14:m>
                <a:r>
                  <a:rPr kumimoji="1" lang="en-US" altLang="ko-Kore-KR" sz="2400" dirty="0"/>
                  <a:t>)</a:t>
                </a:r>
                <a:r>
                  <a:rPr kumimoji="1" lang="ko-Kore-KR" altLang="en-US" sz="2400" dirty="0"/>
                  <a:t>이 모든 것을 결정</a:t>
                </a:r>
                <a:endParaRPr kumimoji="1" lang="en-US" altLang="ko-Kore-KR" sz="24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2895FA-89CC-B215-A9E4-6B8F007DA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67" y="1324154"/>
                <a:ext cx="11793217" cy="1800493"/>
              </a:xfrm>
              <a:prstGeom prst="rect">
                <a:avLst/>
              </a:prstGeom>
              <a:blipFill>
                <a:blip r:embed="rId2"/>
                <a:stretch>
                  <a:fillRect l="-753" t="-2797" r="-1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50D959D-4C90-79EC-9FFE-5092BADB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89" y="3056349"/>
            <a:ext cx="8549640" cy="2753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4C04A9-7CFB-CBC4-3851-CB1E727A9E6F}"/>
              </a:ext>
            </a:extLst>
          </p:cNvPr>
          <p:cNvSpPr txBox="1"/>
          <p:nvPr/>
        </p:nvSpPr>
        <p:spPr>
          <a:xfrm>
            <a:off x="-649192" y="6219366"/>
            <a:ext cx="15077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kumimoji="1" lang="ko-Kore-KR" altLang="en-US" sz="2200" dirty="0"/>
              <a:t>구현 비용이 매우 적다</a:t>
            </a:r>
            <a:r>
              <a:rPr kumimoji="1" lang="en-US" altLang="ko-Kore-KR" sz="2200" dirty="0"/>
              <a:t>? </a:t>
            </a:r>
            <a:r>
              <a:rPr kumimoji="1" lang="en-US" altLang="ko-KR" sz="2200" dirty="0">
                <a:sym typeface="Wingdings" pitchFamily="2" charset="2"/>
              </a:rPr>
              <a:t> Grover attack</a:t>
            </a:r>
            <a:r>
              <a:rPr kumimoji="1" lang="ko-KR" altLang="en-US" sz="2200" dirty="0">
                <a:sym typeface="Wingdings" pitchFamily="2" charset="2"/>
              </a:rPr>
              <a:t> 또한 쉽다 </a:t>
            </a:r>
            <a:r>
              <a:rPr kumimoji="1" lang="en-US" altLang="ko-KR" sz="2200" dirty="0">
                <a:sym typeface="Wingdings" pitchFamily="2" charset="2"/>
              </a:rPr>
              <a:t>(</a:t>
            </a:r>
            <a:r>
              <a:rPr kumimoji="1" lang="ko-KR" altLang="en-US" sz="2200" dirty="0">
                <a:sym typeface="Wingdings" pitchFamily="2" charset="2"/>
              </a:rPr>
              <a:t>사실 매우 어렵지만</a:t>
            </a:r>
            <a:r>
              <a:rPr kumimoji="1" lang="en-US" altLang="ko-KR" sz="2200" dirty="0">
                <a:sym typeface="Wingdings" pitchFamily="2" charset="2"/>
              </a:rPr>
              <a:t>)</a:t>
            </a:r>
            <a:r>
              <a:rPr kumimoji="1" lang="ko-KR" altLang="en-US" sz="2200" dirty="0">
                <a:sym typeface="Wingdings" pitchFamily="2" charset="2"/>
              </a:rPr>
              <a:t> </a:t>
            </a:r>
            <a:r>
              <a:rPr kumimoji="1" lang="en-US" altLang="ko-KR" sz="2200" dirty="0">
                <a:sym typeface="Wingdings" pitchFamily="2" charset="2"/>
              </a:rPr>
              <a:t> </a:t>
            </a:r>
            <a:r>
              <a:rPr kumimoji="1" lang="ko-KR" altLang="en-US" sz="2200" dirty="0">
                <a:sym typeface="Wingdings" pitchFamily="2" charset="2"/>
              </a:rPr>
              <a:t>보안 강도 감소</a:t>
            </a:r>
            <a:endParaRPr kumimoji="1" lang="en-US" altLang="ko-Kore-KR" sz="2200" dirty="0"/>
          </a:p>
        </p:txBody>
      </p:sp>
    </p:spTree>
    <p:extLst>
      <p:ext uri="{BB962C8B-B14F-4D97-AF65-F5344CB8AC3E}">
        <p14:creationId xmlns:p14="http://schemas.microsoft.com/office/powerpoint/2010/main" val="1887044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820" y="1360901"/>
            <a:ext cx="12191999" cy="5603875"/>
          </a:xfrm>
        </p:spPr>
        <p:txBody>
          <a:bodyPr/>
          <a:lstStyle/>
          <a:p>
            <a:pPr lvl="1"/>
            <a:r>
              <a:rPr lang="en-US" altLang="ko-KR" dirty="0"/>
              <a:t>Mer (3)</a:t>
            </a:r>
            <a:r>
              <a:rPr lang="ko-KR" altLang="en-US" dirty="0"/>
              <a:t>과 </a:t>
            </a:r>
            <a:r>
              <a:rPr lang="en-US" altLang="ko-KR" dirty="0"/>
              <a:t>Mer (27) </a:t>
            </a:r>
            <a:r>
              <a:rPr lang="ko-KR" altLang="en-US" dirty="0"/>
              <a:t>결합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>
                <a:solidFill>
                  <a:schemeClr val="accent1"/>
                </a:solidFill>
                <a:sym typeface="Wingdings" pitchFamily="2" charset="2"/>
              </a:rPr>
              <a:t>Mer (27)</a:t>
            </a:r>
            <a:r>
              <a:rPr lang="ko-KR" altLang="en-US" dirty="0">
                <a:solidFill>
                  <a:schemeClr val="accent1"/>
                </a:solidFill>
                <a:sym typeface="Wingdings" pitchFamily="2" charset="2"/>
              </a:rPr>
              <a:t> 한 번만 </a:t>
            </a:r>
            <a:r>
              <a:rPr lang="ko-KR" altLang="en-US" dirty="0">
                <a:sym typeface="Wingdings" pitchFamily="2" charset="2"/>
              </a:rPr>
              <a:t>수행하는 결과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(Mer </a:t>
            </a:r>
            <a:r>
              <a:rPr kumimoji="1" lang="ko-KR" altLang="en-US" dirty="0"/>
              <a:t>최적화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411FBA-0608-2CE5-2461-49DF2201F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5" y="2021888"/>
            <a:ext cx="5924859" cy="163764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6C5CF1-7F37-D04D-B282-2036A59AAC09}"/>
              </a:ext>
            </a:extLst>
          </p:cNvPr>
          <p:cNvSpPr txBox="1"/>
          <p:nvPr/>
        </p:nvSpPr>
        <p:spPr>
          <a:xfrm>
            <a:off x="4231561" y="39683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개념적으로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03F21B1F-51AE-16A1-C90E-7D73280723FF}"/>
              </a:ext>
            </a:extLst>
          </p:cNvPr>
          <p:cNvSpPr/>
          <p:nvPr/>
        </p:nvSpPr>
        <p:spPr>
          <a:xfrm>
            <a:off x="3974262" y="3949984"/>
            <a:ext cx="178233" cy="4769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4EA1A5-BD4A-9AE3-6F08-7387DBE2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4871410"/>
            <a:ext cx="5924859" cy="1637649"/>
          </a:xfrm>
          <a:prstGeom prst="rect">
            <a:avLst/>
          </a:prstGeom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D4E08B-9C81-968A-8395-A15CBA28244C}"/>
              </a:ext>
            </a:extLst>
          </p:cNvPr>
          <p:cNvSpPr/>
          <p:nvPr/>
        </p:nvSpPr>
        <p:spPr>
          <a:xfrm>
            <a:off x="1799491" y="5075118"/>
            <a:ext cx="1729047" cy="93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F428BEE-5F51-5205-90D4-57E678EF6FC4}"/>
              </a:ext>
            </a:extLst>
          </p:cNvPr>
          <p:cNvCxnSpPr/>
          <p:nvPr/>
        </p:nvCxnSpPr>
        <p:spPr>
          <a:xfrm>
            <a:off x="1816636" y="5552580"/>
            <a:ext cx="507596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71F22D-C6CA-5CEE-F9A0-51C1617ED52D}"/>
              </a:ext>
            </a:extLst>
          </p:cNvPr>
          <p:cNvSpPr txBox="1"/>
          <p:nvPr/>
        </p:nvSpPr>
        <p:spPr>
          <a:xfrm>
            <a:off x="2360780" y="5413235"/>
            <a:ext cx="779381" cy="27699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Mer (27)</a:t>
            </a:r>
            <a:endParaRPr kumimoji="1" lang="ko-Kore-KR" altLang="en-US" sz="1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608DC25-D797-36C6-FE93-D069ACC4AD41}"/>
              </a:ext>
            </a:extLst>
          </p:cNvPr>
          <p:cNvCxnSpPr>
            <a:cxnSpLocks/>
          </p:cNvCxnSpPr>
          <p:nvPr/>
        </p:nvCxnSpPr>
        <p:spPr>
          <a:xfrm>
            <a:off x="3153315" y="5573415"/>
            <a:ext cx="426312" cy="27391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62E8479-FD5D-9E83-BC89-DBD18EA90E38}"/>
              </a:ext>
            </a:extLst>
          </p:cNvPr>
          <p:cNvCxnSpPr>
            <a:cxnSpLocks/>
          </p:cNvCxnSpPr>
          <p:nvPr/>
        </p:nvCxnSpPr>
        <p:spPr>
          <a:xfrm>
            <a:off x="2531312" y="5270640"/>
            <a:ext cx="104831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9CC4FD6-8476-34EB-A87A-38D34C4A3598}"/>
              </a:ext>
            </a:extLst>
          </p:cNvPr>
          <p:cNvCxnSpPr>
            <a:cxnSpLocks/>
          </p:cNvCxnSpPr>
          <p:nvPr/>
        </p:nvCxnSpPr>
        <p:spPr>
          <a:xfrm>
            <a:off x="2531312" y="5272545"/>
            <a:ext cx="1" cy="1406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C8DF99D-1FDB-4C26-C66B-93A6705D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390" y="3191066"/>
            <a:ext cx="4256489" cy="178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6E76D-F1F7-A088-7C1E-4559C9F0CAC7}"/>
              </a:ext>
            </a:extLst>
          </p:cNvPr>
          <p:cNvSpPr/>
          <p:nvPr/>
        </p:nvSpPr>
        <p:spPr>
          <a:xfrm>
            <a:off x="10187625" y="3695338"/>
            <a:ext cx="292877" cy="21690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3E47EE-CFF0-C272-4E92-DB2626F0E076}"/>
              </a:ext>
            </a:extLst>
          </p:cNvPr>
          <p:cNvSpPr/>
          <p:nvPr/>
        </p:nvSpPr>
        <p:spPr>
          <a:xfrm>
            <a:off x="10192100" y="3948596"/>
            <a:ext cx="292877" cy="21690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3DC8AB3-DB06-F5E9-0200-DD96257B897E}"/>
              </a:ext>
            </a:extLst>
          </p:cNvPr>
          <p:cNvSpPr/>
          <p:nvPr/>
        </p:nvSpPr>
        <p:spPr>
          <a:xfrm>
            <a:off x="10196577" y="4208575"/>
            <a:ext cx="292877" cy="21690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8D81EF3C-5797-46A2-6731-1C8FB2084F3F}"/>
              </a:ext>
            </a:extLst>
          </p:cNvPr>
          <p:cNvSpPr/>
          <p:nvPr/>
        </p:nvSpPr>
        <p:spPr>
          <a:xfrm rot="16200000">
            <a:off x="7069192" y="3003303"/>
            <a:ext cx="91461" cy="167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아래쪽 화살표[D] 33">
            <a:extLst>
              <a:ext uri="{FF2B5EF4-FFF2-40B4-BE49-F238E27FC236}">
                <a16:creationId xmlns:a16="http://schemas.microsoft.com/office/drawing/2014/main" id="{469963E7-8842-F8B6-66D4-49775EAA3498}"/>
              </a:ext>
            </a:extLst>
          </p:cNvPr>
          <p:cNvSpPr/>
          <p:nvPr/>
        </p:nvSpPr>
        <p:spPr>
          <a:xfrm rot="16200000">
            <a:off x="10064487" y="3762821"/>
            <a:ext cx="91461" cy="94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37A18774-E3D2-10A2-16AE-F31AEAA0E95B}"/>
              </a:ext>
            </a:extLst>
          </p:cNvPr>
          <p:cNvSpPr/>
          <p:nvPr/>
        </p:nvSpPr>
        <p:spPr>
          <a:xfrm rot="16200000">
            <a:off x="10068968" y="4002626"/>
            <a:ext cx="91461" cy="94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아래쪽 화살표[D] 35">
            <a:extLst>
              <a:ext uri="{FF2B5EF4-FFF2-40B4-BE49-F238E27FC236}">
                <a16:creationId xmlns:a16="http://schemas.microsoft.com/office/drawing/2014/main" id="{3C0111E7-0E7A-CEF0-DAF6-8F2D1D61A8D7}"/>
              </a:ext>
            </a:extLst>
          </p:cNvPr>
          <p:cNvSpPr/>
          <p:nvPr/>
        </p:nvSpPr>
        <p:spPr>
          <a:xfrm rot="16200000">
            <a:off x="10066723" y="4262603"/>
            <a:ext cx="91461" cy="94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아래쪽 화살표[D] 36">
            <a:extLst>
              <a:ext uri="{FF2B5EF4-FFF2-40B4-BE49-F238E27FC236}">
                <a16:creationId xmlns:a16="http://schemas.microsoft.com/office/drawing/2014/main" id="{41FFF84D-77CD-A80C-2F11-A09DAA8B9892}"/>
              </a:ext>
            </a:extLst>
          </p:cNvPr>
          <p:cNvSpPr/>
          <p:nvPr/>
        </p:nvSpPr>
        <p:spPr>
          <a:xfrm rot="5400000">
            <a:off x="10535139" y="4267080"/>
            <a:ext cx="91461" cy="94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68851-92E8-B7E1-2C50-EBD63EC24C1A}"/>
              </a:ext>
            </a:extLst>
          </p:cNvPr>
          <p:cNvSpPr txBox="1"/>
          <p:nvPr/>
        </p:nvSpPr>
        <p:spPr>
          <a:xfrm>
            <a:off x="9679877" y="440945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Combined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99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1ECB7-34B1-2459-0894-DACCCF43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AIM </a:t>
            </a:r>
            <a:r>
              <a:rPr kumimoji="1" lang="ko-Kore-KR" altLang="en-US" dirty="0"/>
              <a:t>양자 회로 구현 </a:t>
            </a:r>
            <a:r>
              <a:rPr kumimoji="1" lang="en-US" altLang="ko-Kore-KR" dirty="0"/>
              <a:t>(Mer </a:t>
            </a:r>
            <a:r>
              <a:rPr kumimoji="1" lang="ko-Kore-KR" altLang="en-US" dirty="0"/>
              <a:t>최적화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9D2E0-56C1-02FA-E2F2-B19682A3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02" y="1925881"/>
            <a:ext cx="3893130" cy="49590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3153DD-69FA-3B64-8AA3-8342C899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287" y="1851917"/>
            <a:ext cx="4049576" cy="49590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31010-49EF-80D1-B7E9-D443CA65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027" y="3348434"/>
            <a:ext cx="2541672" cy="3519237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D1EFDBD-ABA3-75C4-9E9E-5B9AD99253C8}"/>
              </a:ext>
            </a:extLst>
          </p:cNvPr>
          <p:cNvCxnSpPr/>
          <p:nvPr/>
        </p:nvCxnSpPr>
        <p:spPr>
          <a:xfrm>
            <a:off x="5928001" y="6817651"/>
            <a:ext cx="54998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C65B24-B517-4521-E36D-DD9AC8071E27}"/>
              </a:ext>
            </a:extLst>
          </p:cNvPr>
          <p:cNvSpPr/>
          <p:nvPr/>
        </p:nvSpPr>
        <p:spPr>
          <a:xfrm>
            <a:off x="8406027" y="6762149"/>
            <a:ext cx="2644676" cy="48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6C6FD7-BAB4-75EF-370A-7B80B0223AA4}"/>
                  </a:ext>
                </a:extLst>
              </p:cNvPr>
              <p:cNvSpPr txBox="1"/>
              <p:nvPr/>
            </p:nvSpPr>
            <p:spPr>
              <a:xfrm>
                <a:off x="411920" y="1112987"/>
                <a:ext cx="9110571" cy="750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/>
                  <a:t>Mer (3)</a:t>
                </a:r>
                <a:r>
                  <a:rPr kumimoji="1" lang="ko-Kore-KR" altLang="en-US" sz="2000" dirty="0"/>
                  <a:t>의 </a:t>
                </a:r>
                <a:r>
                  <a:rPr kumimoji="1" lang="en-US" altLang="ko-Kore-KR" sz="2000" dirty="0"/>
                  <a:t>output</a:t>
                </a:r>
                <a:r>
                  <a:rPr kumimoji="1" lang="ko-Kore-KR" altLang="en-US" sz="2000" dirty="0"/>
                  <a:t>이 </a:t>
                </a:r>
                <a:r>
                  <a:rPr kumimoji="1" lang="en-US" altLang="ko-Kore-KR" sz="2000" b="1" dirty="0">
                    <a:solidFill>
                      <a:schemeClr val="accent1"/>
                    </a:solidFill>
                  </a:rPr>
                  <a:t>Mer(27)</a:t>
                </a:r>
                <a:r>
                  <a:rPr kumimoji="1" lang="ko-Kore-KR" altLang="en-US" sz="2000" b="1" dirty="0">
                    <a:solidFill>
                      <a:schemeClr val="accent1"/>
                    </a:solidFill>
                  </a:rPr>
                  <a:t>의 </a:t>
                </a:r>
                <a:r>
                  <a:rPr kumimoji="1" lang="en-US" altLang="ko-Kore-KR" sz="2000" b="1" dirty="0">
                    <a:solidFill>
                      <a:schemeClr val="accent1"/>
                    </a:solidFill>
                  </a:rPr>
                  <a:t>input</a:t>
                </a:r>
                <a:r>
                  <a:rPr kumimoji="1" lang="ko-Kore-KR" altLang="en-US" sz="2000" b="1" dirty="0">
                    <a:solidFill>
                      <a:schemeClr val="accent1"/>
                    </a:solidFill>
                  </a:rPr>
                  <a:t>으로</a:t>
                </a:r>
                <a:r>
                  <a:rPr kumimoji="1" lang="ko-Kore-KR" altLang="en-US" sz="2000" dirty="0"/>
                  <a:t> 활용될 수 있음</a:t>
                </a:r>
                <a:endParaRPr kumimoji="1" lang="en-US" altLang="ko-Kore-KR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/>
                  <a:t>Mer (3)</a:t>
                </a:r>
                <a:r>
                  <a:rPr kumimoji="1" lang="ko-Kore-KR" altLang="en-US" sz="2000" dirty="0"/>
                  <a:t>의 </a:t>
                </a:r>
                <a:r>
                  <a:rPr kumimoji="1" lang="en-US" altLang="ko-Kore-KR" sz="2000" dirty="0"/>
                  <a:t>output</a:t>
                </a:r>
                <a:r>
                  <a:rPr kumimoji="1" lang="ko-Kore-KR" altLang="en-US" sz="2000" dirty="0"/>
                  <a:t>을 </a:t>
                </a:r>
                <a:r>
                  <a:rPr kumimoji="1" lang="en-US" altLang="ko-Kore-KR" sz="2000" dirty="0"/>
                  <a:t>copy</a:t>
                </a:r>
                <a:r>
                  <a:rPr kumimoji="1" lang="ko-Kore-KR" altLang="en-US" sz="2000" dirty="0"/>
                  <a:t>함으로써 </a:t>
                </a:r>
                <a:r>
                  <a:rPr kumimoji="1" lang="en-US" altLang="ko-Kore-KR" sz="2000" dirty="0"/>
                  <a:t>Mer (27)</a:t>
                </a:r>
                <a:r>
                  <a:rPr kumimoji="1" lang="ko-Kore-KR" altLang="en-US" sz="2000" dirty="0"/>
                  <a:t>의 초기 연산 </a:t>
                </a:r>
                <a:r>
                  <a:rPr kumimoji="1" lang="en-US" altLang="ko-Kore-KR" sz="20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ko-KR" sz="2000" dirty="0"/>
                  <a:t>)</a:t>
                </a:r>
                <a:r>
                  <a:rPr kumimoji="1" lang="ko-Kore-KR" altLang="en-US" sz="2000" dirty="0"/>
                  <a:t> 생략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6C6FD7-BAB4-75EF-370A-7B80B0223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112987"/>
                <a:ext cx="9110571" cy="750205"/>
              </a:xfrm>
              <a:prstGeom prst="rect">
                <a:avLst/>
              </a:prstGeom>
              <a:blipFill>
                <a:blip r:embed="rId5"/>
                <a:stretch>
                  <a:fillRect l="-557" t="-5000"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D7EEB3-9108-824B-1773-F0BB6D17B6A1}"/>
              </a:ext>
            </a:extLst>
          </p:cNvPr>
          <p:cNvSpPr txBox="1"/>
          <p:nvPr/>
        </p:nvSpPr>
        <p:spPr>
          <a:xfrm>
            <a:off x="778950" y="6085449"/>
            <a:ext cx="1910463" cy="20709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566A5-2B2F-4AC2-DF2D-C0D59258F954}"/>
              </a:ext>
            </a:extLst>
          </p:cNvPr>
          <p:cNvSpPr txBox="1"/>
          <p:nvPr/>
        </p:nvSpPr>
        <p:spPr>
          <a:xfrm>
            <a:off x="1756835" y="6567130"/>
            <a:ext cx="273671" cy="20709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sz="1200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4E722A9-CF32-9FCC-9E13-F0FAE06A554C}"/>
              </a:ext>
            </a:extLst>
          </p:cNvPr>
          <p:cNvCxnSpPr>
            <a:cxnSpLocks/>
          </p:cNvCxnSpPr>
          <p:nvPr/>
        </p:nvCxnSpPr>
        <p:spPr>
          <a:xfrm>
            <a:off x="2030506" y="6677402"/>
            <a:ext cx="31166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A2B93B2-DEC4-06A0-26D4-E5C32C3D4BED}"/>
              </a:ext>
            </a:extLst>
          </p:cNvPr>
          <p:cNvCxnSpPr>
            <a:cxnSpLocks/>
          </p:cNvCxnSpPr>
          <p:nvPr/>
        </p:nvCxnSpPr>
        <p:spPr>
          <a:xfrm flipV="1">
            <a:off x="5134161" y="2322564"/>
            <a:ext cx="0" cy="43524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AF87F68-0E46-9CBE-84AA-E1BF24ECFD5D}"/>
              </a:ext>
            </a:extLst>
          </p:cNvPr>
          <p:cNvCxnSpPr/>
          <p:nvPr/>
        </p:nvCxnSpPr>
        <p:spPr>
          <a:xfrm>
            <a:off x="5133690" y="2322564"/>
            <a:ext cx="534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2B81C6-EE88-301E-BD8F-FA507533C426}"/>
              </a:ext>
            </a:extLst>
          </p:cNvPr>
          <p:cNvSpPr txBox="1"/>
          <p:nvPr/>
        </p:nvSpPr>
        <p:spPr>
          <a:xfrm>
            <a:off x="5667934" y="2181765"/>
            <a:ext cx="1149725" cy="22780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8726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51667" y="1394510"/>
            <a:ext cx="12191999" cy="5603875"/>
          </a:xfrm>
        </p:spPr>
        <p:txBody>
          <a:bodyPr/>
          <a:lstStyle/>
          <a:p>
            <a:pPr lvl="1"/>
            <a:r>
              <a:rPr lang="ko-KR" altLang="en-US" dirty="0"/>
              <a:t>양자 곱셈 </a:t>
            </a:r>
            <a:r>
              <a:rPr lang="en-US" altLang="ko-KR" dirty="0"/>
              <a:t>+ </a:t>
            </a:r>
            <a:r>
              <a:rPr lang="ko-KR" altLang="en-US" dirty="0"/>
              <a:t>제곱 연산의 조합의 </a:t>
            </a:r>
            <a:r>
              <a:rPr lang="en-US" altLang="ko-KR" dirty="0"/>
              <a:t>Mer (e) </a:t>
            </a:r>
            <a:r>
              <a:rPr lang="ko-KR" altLang="en-US" dirty="0"/>
              <a:t>구현 결과</a:t>
            </a:r>
            <a:endParaRPr lang="en-US" altLang="ko-KR" dirty="0"/>
          </a:p>
          <a:p>
            <a:pPr lvl="2"/>
            <a:r>
              <a:rPr lang="en-US" altLang="ko-KR" sz="2200" dirty="0"/>
              <a:t>Mer(3): </a:t>
            </a:r>
            <a:r>
              <a:rPr lang="ko-KR" altLang="en-US" sz="2200" dirty="0">
                <a:solidFill>
                  <a:schemeClr val="accent1"/>
                </a:solidFill>
              </a:rPr>
              <a:t>제곱 </a:t>
            </a:r>
            <a:r>
              <a:rPr lang="en-US" altLang="ko-KR" sz="2200" dirty="0">
                <a:solidFill>
                  <a:schemeClr val="accent1"/>
                </a:solidFill>
              </a:rPr>
              <a:t>2</a:t>
            </a:r>
            <a:r>
              <a:rPr lang="ko-KR" altLang="en-US" sz="2200" dirty="0">
                <a:solidFill>
                  <a:schemeClr val="accent1"/>
                </a:solidFill>
              </a:rPr>
              <a:t>번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ko-KR" altLang="en-US" sz="2200" dirty="0">
                <a:solidFill>
                  <a:srgbClr val="C00000"/>
                </a:solidFill>
              </a:rPr>
              <a:t>곱셈 </a:t>
            </a:r>
            <a:r>
              <a:rPr lang="en-US" altLang="ko-KR" sz="2200" dirty="0">
                <a:solidFill>
                  <a:srgbClr val="C00000"/>
                </a:solidFill>
              </a:rPr>
              <a:t>2</a:t>
            </a:r>
            <a:r>
              <a:rPr lang="ko-KR" altLang="en-US" sz="2200" dirty="0">
                <a:solidFill>
                  <a:srgbClr val="C00000"/>
                </a:solidFill>
              </a:rPr>
              <a:t>번</a:t>
            </a:r>
            <a:endParaRPr lang="en-US" altLang="ko-KR" sz="2200" dirty="0">
              <a:solidFill>
                <a:srgbClr val="C00000"/>
              </a:solidFill>
            </a:endParaRPr>
          </a:p>
          <a:p>
            <a:pPr lvl="2"/>
            <a:r>
              <a:rPr lang="en-US" altLang="ko-KR" sz="2200" dirty="0"/>
              <a:t>Mer (27): </a:t>
            </a:r>
            <a:r>
              <a:rPr lang="ko-KR" altLang="en-US" sz="2200" dirty="0">
                <a:solidFill>
                  <a:schemeClr val="accent1"/>
                </a:solidFill>
              </a:rPr>
              <a:t>제곱 </a:t>
            </a:r>
            <a:r>
              <a:rPr lang="en-US" altLang="ko-KR" sz="2200" dirty="0">
                <a:solidFill>
                  <a:schemeClr val="accent1"/>
                </a:solidFill>
              </a:rPr>
              <a:t>24</a:t>
            </a:r>
            <a:r>
              <a:rPr lang="ko-KR" altLang="en-US" sz="2200" dirty="0">
                <a:solidFill>
                  <a:schemeClr val="accent1"/>
                </a:solidFill>
              </a:rPr>
              <a:t>번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ko-KR" altLang="en-US" sz="2200" dirty="0">
                <a:solidFill>
                  <a:srgbClr val="C00000"/>
                </a:solidFill>
              </a:rPr>
              <a:t>곱셈 </a:t>
            </a:r>
            <a:r>
              <a:rPr lang="en-US" altLang="ko-KR" sz="2200" dirty="0">
                <a:solidFill>
                  <a:srgbClr val="C00000"/>
                </a:solidFill>
              </a:rPr>
              <a:t>4</a:t>
            </a:r>
            <a:r>
              <a:rPr lang="ko-KR" altLang="en-US" sz="2200" dirty="0">
                <a:solidFill>
                  <a:srgbClr val="C00000"/>
                </a:solidFill>
              </a:rPr>
              <a:t>번</a:t>
            </a:r>
            <a:endParaRPr lang="en-US" altLang="ko-KR" sz="2200" dirty="0">
              <a:solidFill>
                <a:srgbClr val="C00000"/>
              </a:solidFill>
            </a:endParaRPr>
          </a:p>
          <a:p>
            <a:pPr lvl="2"/>
            <a:r>
              <a:rPr lang="en-US" altLang="ko-KR" sz="2200" dirty="0"/>
              <a:t>Mer (5): </a:t>
            </a:r>
            <a:r>
              <a:rPr lang="ko-KR" altLang="en-US" sz="2200" dirty="0">
                <a:solidFill>
                  <a:schemeClr val="accent1"/>
                </a:solidFill>
              </a:rPr>
              <a:t>제곱 </a:t>
            </a:r>
            <a:r>
              <a:rPr lang="en-US" altLang="ko-KR" sz="2200" dirty="0">
                <a:solidFill>
                  <a:schemeClr val="accent1"/>
                </a:solidFill>
              </a:rPr>
              <a:t>4</a:t>
            </a:r>
            <a:r>
              <a:rPr lang="ko-KR" altLang="en-US" sz="2200" dirty="0">
                <a:solidFill>
                  <a:schemeClr val="accent1"/>
                </a:solidFill>
              </a:rPr>
              <a:t>번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ko-KR" altLang="en-US" sz="2200" dirty="0">
                <a:solidFill>
                  <a:srgbClr val="C00000"/>
                </a:solidFill>
              </a:rPr>
              <a:t>곱셈 </a:t>
            </a:r>
            <a:r>
              <a:rPr lang="en-US" altLang="ko-KR" sz="2200" dirty="0">
                <a:solidFill>
                  <a:srgbClr val="C00000"/>
                </a:solidFill>
              </a:rPr>
              <a:t>3</a:t>
            </a:r>
            <a:r>
              <a:rPr lang="ko-KR" altLang="en-US" sz="2200" dirty="0">
                <a:solidFill>
                  <a:srgbClr val="C00000"/>
                </a:solidFill>
              </a:rPr>
              <a:t>번</a:t>
            </a:r>
            <a:endParaRPr lang="en-US" altLang="ko-KR" sz="2200" dirty="0">
              <a:solidFill>
                <a:srgbClr val="C00000"/>
              </a:solidFill>
            </a:endParaRPr>
          </a:p>
          <a:p>
            <a:pPr lvl="2"/>
            <a:r>
              <a:rPr lang="en-US" altLang="ko-KR" sz="2200" dirty="0"/>
              <a:t>Mer (29): </a:t>
            </a:r>
            <a:r>
              <a:rPr lang="ko-KR" altLang="en-US" sz="2200" dirty="0">
                <a:solidFill>
                  <a:schemeClr val="accent1"/>
                </a:solidFill>
              </a:rPr>
              <a:t>제곱 </a:t>
            </a:r>
            <a:r>
              <a:rPr lang="en-US" altLang="ko-KR" sz="2200" dirty="0">
                <a:solidFill>
                  <a:schemeClr val="accent1"/>
                </a:solidFill>
              </a:rPr>
              <a:t>30</a:t>
            </a:r>
            <a:r>
              <a:rPr lang="ko-KR" altLang="en-US" sz="2200" dirty="0">
                <a:solidFill>
                  <a:schemeClr val="accent1"/>
                </a:solidFill>
              </a:rPr>
              <a:t>번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ko-KR" altLang="en-US" sz="2200" dirty="0">
                <a:solidFill>
                  <a:srgbClr val="C00000"/>
                </a:solidFill>
              </a:rPr>
              <a:t>곱셈 </a:t>
            </a:r>
            <a:r>
              <a:rPr lang="en-US" altLang="ko-KR" sz="2200" dirty="0">
                <a:solidFill>
                  <a:srgbClr val="C00000"/>
                </a:solidFill>
              </a:rPr>
              <a:t>9</a:t>
            </a:r>
            <a:r>
              <a:rPr lang="ko-KR" altLang="en-US" sz="2200" dirty="0">
                <a:solidFill>
                  <a:srgbClr val="C00000"/>
                </a:solidFill>
              </a:rPr>
              <a:t>번</a:t>
            </a:r>
            <a:endParaRPr lang="en-US" altLang="ko-KR" sz="2200" dirty="0">
              <a:solidFill>
                <a:srgbClr val="C00000"/>
              </a:solidFill>
            </a:endParaRPr>
          </a:p>
          <a:p>
            <a:pPr lvl="2"/>
            <a:r>
              <a:rPr lang="en-US" altLang="ko-KR" sz="2200" dirty="0"/>
              <a:t>Mer (53): </a:t>
            </a:r>
            <a:r>
              <a:rPr lang="ko-KR" altLang="en-US" sz="2200" dirty="0">
                <a:solidFill>
                  <a:schemeClr val="accent1"/>
                </a:solidFill>
              </a:rPr>
              <a:t>제곱 </a:t>
            </a:r>
            <a:r>
              <a:rPr lang="en-US" altLang="ko-KR" sz="2200" dirty="0">
                <a:solidFill>
                  <a:schemeClr val="accent1"/>
                </a:solidFill>
              </a:rPr>
              <a:t>52</a:t>
            </a:r>
            <a:r>
              <a:rPr lang="ko-KR" altLang="en-US" sz="2200" dirty="0">
                <a:solidFill>
                  <a:schemeClr val="accent1"/>
                </a:solidFill>
              </a:rPr>
              <a:t>번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ko-KR" altLang="en-US" sz="2200" dirty="0">
                <a:solidFill>
                  <a:srgbClr val="C00000"/>
                </a:solidFill>
              </a:rPr>
              <a:t>곱셈 </a:t>
            </a:r>
            <a:r>
              <a:rPr lang="en-US" altLang="ko-KR" sz="2200" dirty="0">
                <a:solidFill>
                  <a:srgbClr val="C00000"/>
                </a:solidFill>
              </a:rPr>
              <a:t>9</a:t>
            </a:r>
            <a:r>
              <a:rPr lang="ko-KR" altLang="en-US" sz="2200" dirty="0">
                <a:solidFill>
                  <a:srgbClr val="C00000"/>
                </a:solidFill>
              </a:rPr>
              <a:t>번</a:t>
            </a:r>
            <a:endParaRPr lang="en-US" altLang="ko-KR" sz="2200" dirty="0">
              <a:solidFill>
                <a:srgbClr val="C00000"/>
              </a:solidFill>
            </a:endParaRPr>
          </a:p>
          <a:p>
            <a:pPr lvl="2"/>
            <a:endParaRPr lang="en-US" altLang="ko-KR" sz="2200" dirty="0">
              <a:solidFill>
                <a:srgbClr val="C00000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(Mer </a:t>
            </a:r>
            <a:r>
              <a:rPr kumimoji="1" lang="ko-KR" altLang="en-US" dirty="0"/>
              <a:t>최적화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388527-FB62-ED25-94C0-CBC200C7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3" y="3850330"/>
            <a:ext cx="7772400" cy="27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42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42899" y="1171393"/>
            <a:ext cx="12741088" cy="5603875"/>
          </a:xfrm>
        </p:spPr>
        <p:txBody>
          <a:bodyPr/>
          <a:lstStyle/>
          <a:p>
            <a:pPr lvl="1"/>
            <a:r>
              <a:rPr lang="en-US" altLang="ko-KR" dirty="0"/>
              <a:t>LinearLayer</a:t>
            </a:r>
            <a:r>
              <a:rPr lang="ko-KR" altLang="en-US" dirty="0"/>
              <a:t>에서는 </a:t>
            </a:r>
            <a:r>
              <a:rPr lang="en-US" altLang="ko-KR" b="1" dirty="0"/>
              <a:t>Matrix-Vector </a:t>
            </a:r>
            <a:r>
              <a:rPr lang="ko-KR" altLang="en-US" b="1" dirty="0"/>
              <a:t>곱셈이 수행</a:t>
            </a:r>
            <a:r>
              <a:rPr lang="ko-KR" altLang="en-US" dirty="0"/>
              <a:t>됨</a:t>
            </a:r>
            <a:endParaRPr lang="en-US" altLang="ko-KR" dirty="0"/>
          </a:p>
          <a:p>
            <a:pPr lvl="2"/>
            <a:r>
              <a:rPr lang="en-US" altLang="ko-KR" dirty="0"/>
              <a:t>Reduction, </a:t>
            </a:r>
            <a:r>
              <a:rPr lang="ko-KR" altLang="en-US" dirty="0"/>
              <a:t>제곱 연산과 동일한 </a:t>
            </a:r>
            <a:r>
              <a:rPr lang="ko-KR" altLang="en-US" dirty="0">
                <a:solidFill>
                  <a:schemeClr val="accent1"/>
                </a:solidFill>
              </a:rPr>
              <a:t>선형 연산</a:t>
            </a:r>
            <a:endParaRPr lang="en-US" altLang="ko-KR" dirty="0">
              <a:solidFill>
                <a:schemeClr val="accent1"/>
              </a:solidFill>
            </a:endParaRPr>
          </a:p>
          <a:p>
            <a:pPr lvl="2"/>
            <a:r>
              <a:rPr lang="en-US" altLang="ko-KR" dirty="0"/>
              <a:t>IV (public)</a:t>
            </a:r>
            <a:r>
              <a:rPr lang="ko-KR" altLang="en-US" dirty="0"/>
              <a:t>에 대한 </a:t>
            </a:r>
            <a:r>
              <a:rPr lang="en-US" altLang="ko-KR" dirty="0"/>
              <a:t>SHAKE </a:t>
            </a:r>
            <a:r>
              <a:rPr lang="ko-KR" altLang="en-US" dirty="0"/>
              <a:t>출력 값으로 </a:t>
            </a:r>
            <a:r>
              <a:rPr lang="en-US" altLang="ko-KR" dirty="0"/>
              <a:t>Matrix</a:t>
            </a:r>
            <a:r>
              <a:rPr lang="ko-KR" altLang="en-US" dirty="0"/>
              <a:t> 생성 </a:t>
            </a:r>
            <a:r>
              <a:rPr lang="en-US" altLang="ko-KR" dirty="0"/>
              <a:t>(Upper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Lower Matrix 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3"/>
            <a:endParaRPr lang="en-US" altLang="ko-KR" sz="2000" dirty="0"/>
          </a:p>
          <a:p>
            <a:pPr lvl="1"/>
            <a:r>
              <a:rPr lang="en-US" altLang="ko-KR" dirty="0"/>
              <a:t>Matrix </a:t>
            </a:r>
            <a:r>
              <a:rPr lang="ko-KR" altLang="en-US" dirty="0"/>
              <a:t>생성에 </a:t>
            </a:r>
            <a:r>
              <a:rPr lang="en-US" altLang="ko-KR" dirty="0"/>
              <a:t>SHAKE </a:t>
            </a:r>
            <a:r>
              <a:rPr lang="ko-KR" altLang="en-US" dirty="0"/>
              <a:t>양자 회로를 사용할 </a:t>
            </a:r>
            <a:r>
              <a:rPr lang="ko-KR" altLang="en-US" dirty="0">
                <a:solidFill>
                  <a:srgbClr val="C00000"/>
                </a:solidFill>
              </a:rPr>
              <a:t>필요 </a:t>
            </a:r>
            <a:r>
              <a:rPr lang="en-US" altLang="ko-KR" dirty="0">
                <a:solidFill>
                  <a:srgbClr val="C00000"/>
                </a:solidFill>
              </a:rPr>
              <a:t>X</a:t>
            </a:r>
          </a:p>
          <a:p>
            <a:pPr lvl="2"/>
            <a:r>
              <a:rPr lang="en-US" altLang="ko-KR" dirty="0"/>
              <a:t>IV</a:t>
            </a:r>
            <a:r>
              <a:rPr lang="ko-KR" altLang="en-US" dirty="0"/>
              <a:t>에 대한 </a:t>
            </a:r>
            <a:r>
              <a:rPr lang="en-US" altLang="ko-KR" dirty="0"/>
              <a:t>SHAKE </a:t>
            </a:r>
            <a:r>
              <a:rPr lang="ko-KR" altLang="en-US" dirty="0"/>
              <a:t>출력 값은 </a:t>
            </a:r>
            <a:r>
              <a:rPr lang="en-US" altLang="ko-KR" dirty="0"/>
              <a:t>Classical</a:t>
            </a:r>
            <a:r>
              <a:rPr lang="ko-KR" altLang="en-US" dirty="0"/>
              <a:t>하게 생성하고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914400" lvl="2" indent="0">
              <a:buNone/>
            </a:pPr>
            <a:r>
              <a:rPr lang="ko-KR" altLang="en-US" dirty="0"/>
              <a:t>  생성 된 행렬의 값에 따라 양자 회로를 구현할 수 있음 </a:t>
            </a:r>
            <a:r>
              <a:rPr lang="en-US" altLang="ko-KR" dirty="0"/>
              <a:t>(Quantum-Classical </a:t>
            </a:r>
            <a:r>
              <a:rPr lang="ko-KR" altLang="en-US" dirty="0"/>
              <a:t>구현</a:t>
            </a:r>
            <a:r>
              <a:rPr lang="en-US" altLang="ko-KR" dirty="0"/>
              <a:t>)</a:t>
            </a:r>
          </a:p>
          <a:p>
            <a:pPr lvl="2"/>
            <a:endParaRPr lang="en-US" altLang="ko-KR" dirty="0">
              <a:solidFill>
                <a:srgbClr val="C00000"/>
              </a:solidFill>
            </a:endParaRPr>
          </a:p>
          <a:p>
            <a:pPr lvl="2"/>
            <a:r>
              <a:rPr lang="en-US" altLang="ko-KR" dirty="0"/>
              <a:t>Ex) Out-of-place </a:t>
            </a:r>
            <a:r>
              <a:rPr lang="ko-KR" altLang="en-US" dirty="0"/>
              <a:t>방식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 </a:t>
            </a:r>
            <a:r>
              <a:rPr kumimoji="1" lang="en-US" altLang="ko-KR" dirty="0"/>
              <a:t>(Linear Layer)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1005A9-8DDB-D6FD-56A0-BB9C1381B74D}"/>
                  </a:ext>
                </a:extLst>
              </p:cNvPr>
              <p:cNvSpPr txBox="1"/>
              <p:nvPr/>
            </p:nvSpPr>
            <p:spPr>
              <a:xfrm>
                <a:off x="907677" y="4303059"/>
                <a:ext cx="93326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1 0 1 1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1 0 0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0 1 1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0 0 1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1005A9-8DDB-D6FD-56A0-BB9C1381B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77" y="4303059"/>
                <a:ext cx="933269" cy="1200329"/>
              </a:xfrm>
              <a:prstGeom prst="rect">
                <a:avLst/>
              </a:prstGeom>
              <a:blipFill>
                <a:blip r:embed="rId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559FD1-6C26-2006-0564-5C79671B64C0}"/>
                  </a:ext>
                </a:extLst>
              </p:cNvPr>
              <p:cNvSpPr txBox="1"/>
              <p:nvPr/>
            </p:nvSpPr>
            <p:spPr>
              <a:xfrm>
                <a:off x="1811992" y="4751275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559FD1-6C26-2006-0564-5C79671B6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992" y="4751275"/>
                <a:ext cx="246862" cy="276999"/>
              </a:xfrm>
              <a:prstGeom prst="rect">
                <a:avLst/>
              </a:prstGeom>
              <a:blipFill>
                <a:blip r:embed="rId3"/>
                <a:stretch>
                  <a:fillRect l="-9524" r="-9524" b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B181F4-6434-35B8-7783-35687FAF9100}"/>
                  </a:ext>
                </a:extLst>
              </p:cNvPr>
              <p:cNvSpPr txBox="1"/>
              <p:nvPr/>
            </p:nvSpPr>
            <p:spPr>
              <a:xfrm>
                <a:off x="2116888" y="4269438"/>
                <a:ext cx="58105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B181F4-6434-35B8-7783-35687FAF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88" y="4269438"/>
                <a:ext cx="581057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3E677E-7E73-2E48-96C7-BC73A99CB4BB}"/>
                  </a:ext>
                </a:extLst>
              </p:cNvPr>
              <p:cNvSpPr txBox="1"/>
              <p:nvPr/>
            </p:nvSpPr>
            <p:spPr>
              <a:xfrm>
                <a:off x="3112993" y="4276162"/>
                <a:ext cx="49661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3E677E-7E73-2E48-96C7-BC73A99CB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993" y="4276162"/>
                <a:ext cx="496611" cy="1200329"/>
              </a:xfrm>
              <a:prstGeom prst="rect">
                <a:avLst/>
              </a:prstGeom>
              <a:blipFill>
                <a:blip r:embed="rId5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47269A-B9DA-F54C-5B42-5763B93166CE}"/>
                  </a:ext>
                </a:extLst>
              </p:cNvPr>
              <p:cNvSpPr txBox="1"/>
              <p:nvPr/>
            </p:nvSpPr>
            <p:spPr>
              <a:xfrm>
                <a:off x="2615168" y="4718557"/>
                <a:ext cx="5530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47269A-B9DA-F54C-5B42-5763B9316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168" y="4718557"/>
                <a:ext cx="5530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A08AA2-CE22-5CBA-26DD-B16A8C678A19}"/>
                  </a:ext>
                </a:extLst>
              </p:cNvPr>
              <p:cNvSpPr txBox="1"/>
              <p:nvPr/>
            </p:nvSpPr>
            <p:spPr>
              <a:xfrm>
                <a:off x="4716035" y="4428109"/>
                <a:ext cx="152990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CNOT(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)</a:t>
                </a:r>
              </a:p>
              <a:p>
                <a:r>
                  <a:rPr kumimoji="1" lang="en-US" altLang="ko-Kore-KR" dirty="0"/>
                  <a:t>CNOT(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)</a:t>
                </a:r>
              </a:p>
              <a:p>
                <a:r>
                  <a:rPr kumimoji="1" lang="en-US" altLang="ko-Kore-KR" dirty="0"/>
                  <a:t>CNOT(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)</a:t>
                </a:r>
              </a:p>
              <a:p>
                <a:r>
                  <a:rPr kumimoji="1" lang="en-US" altLang="ko-Kore-KR" dirty="0"/>
                  <a:t> 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A08AA2-CE22-5CBA-26DD-B16A8C678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35" y="4428109"/>
                <a:ext cx="1529906" cy="1200329"/>
              </a:xfrm>
              <a:prstGeom prst="rect">
                <a:avLst/>
              </a:prstGeom>
              <a:blipFill>
                <a:blip r:embed="rId7"/>
                <a:stretch>
                  <a:fillRect l="-3279" t="-2083" r="-16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EF6A5A-3DC8-D3C8-4309-5CE755AD8D8A}"/>
                  </a:ext>
                </a:extLst>
              </p:cNvPr>
              <p:cNvSpPr txBox="1"/>
              <p:nvPr/>
            </p:nvSpPr>
            <p:spPr>
              <a:xfrm>
                <a:off x="6468084" y="4447353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CNOT(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EF6A5A-3DC8-D3C8-4309-5CE755AD8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084" y="4447353"/>
                <a:ext cx="1519262" cy="369332"/>
              </a:xfrm>
              <a:prstGeom prst="rect">
                <a:avLst/>
              </a:prstGeom>
              <a:blipFill>
                <a:blip r:embed="rId8"/>
                <a:stretch>
                  <a:fillRect l="-3333" t="-6667" r="-2500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934610-87AE-78CB-1450-33B4D5462901}"/>
                  </a:ext>
                </a:extLst>
              </p:cNvPr>
              <p:cNvSpPr txBox="1"/>
              <p:nvPr/>
            </p:nvSpPr>
            <p:spPr>
              <a:xfrm>
                <a:off x="8062109" y="4441557"/>
                <a:ext cx="15299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CNOT(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)</a:t>
                </a:r>
              </a:p>
              <a:p>
                <a:r>
                  <a:rPr kumimoji="1" lang="en-US" altLang="ko-Kore-KR" dirty="0"/>
                  <a:t>CNOT(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934610-87AE-78CB-1450-33B4D5462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109" y="4441557"/>
                <a:ext cx="1529906" cy="646331"/>
              </a:xfrm>
              <a:prstGeom prst="rect">
                <a:avLst/>
              </a:prstGeom>
              <a:blipFill>
                <a:blip r:embed="rId9"/>
                <a:stretch>
                  <a:fillRect l="-4132" t="-3846" r="-1653" b="-134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897D97-2E3C-FC29-35BA-BA29980A71BE}"/>
                  </a:ext>
                </a:extLst>
              </p:cNvPr>
              <p:cNvSpPr txBox="1"/>
              <p:nvPr/>
            </p:nvSpPr>
            <p:spPr>
              <a:xfrm>
                <a:off x="9772495" y="4447353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CNOT(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897D97-2E3C-FC29-35BA-BA29980A7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495" y="4447353"/>
                <a:ext cx="1519262" cy="369332"/>
              </a:xfrm>
              <a:prstGeom prst="rect">
                <a:avLst/>
              </a:prstGeom>
              <a:blipFill>
                <a:blip r:embed="rId10"/>
                <a:stretch>
                  <a:fillRect l="-3333" t="-6667" r="-3333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50DA826E-7C1C-55B3-A655-268F21ED4250}"/>
              </a:ext>
            </a:extLst>
          </p:cNvPr>
          <p:cNvSpPr/>
          <p:nvPr/>
        </p:nvSpPr>
        <p:spPr>
          <a:xfrm>
            <a:off x="930764" y="4328622"/>
            <a:ext cx="860204" cy="1153220"/>
          </a:xfrm>
          <a:prstGeom prst="bracketPair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03CB6425-CA85-4775-4775-1FE167C8FFCD}"/>
              </a:ext>
            </a:extLst>
          </p:cNvPr>
          <p:cNvSpPr/>
          <p:nvPr/>
        </p:nvSpPr>
        <p:spPr>
          <a:xfrm>
            <a:off x="2151451" y="4340059"/>
            <a:ext cx="441422" cy="1153220"/>
          </a:xfrm>
          <a:prstGeom prst="bracketPair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7B0BCA33-430B-4DD6-0E05-989F6D5F05F2}"/>
              </a:ext>
            </a:extLst>
          </p:cNvPr>
          <p:cNvSpPr/>
          <p:nvPr/>
        </p:nvSpPr>
        <p:spPr>
          <a:xfrm>
            <a:off x="3107472" y="4323271"/>
            <a:ext cx="441422" cy="1153220"/>
          </a:xfrm>
          <a:prstGeom prst="bracketPair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47873C-6726-DFF7-724E-C1D803C084C8}"/>
              </a:ext>
            </a:extLst>
          </p:cNvPr>
          <p:cNvSpPr txBox="1"/>
          <p:nvPr/>
        </p:nvSpPr>
        <p:spPr>
          <a:xfrm>
            <a:off x="4914657" y="5501941"/>
            <a:ext cx="101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1st row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4D07E2-7B90-8C94-24AA-673219BDAFCC}"/>
              </a:ext>
            </a:extLst>
          </p:cNvPr>
          <p:cNvSpPr txBox="1"/>
          <p:nvPr/>
        </p:nvSpPr>
        <p:spPr>
          <a:xfrm>
            <a:off x="6647892" y="5501941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2nd row</a:t>
            </a:r>
            <a:endParaRPr kumimoji="1" lang="ko-Kore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2A0E60-F8D5-4875-3E2C-D517BE3D5A32}"/>
              </a:ext>
            </a:extLst>
          </p:cNvPr>
          <p:cNvSpPr txBox="1"/>
          <p:nvPr/>
        </p:nvSpPr>
        <p:spPr>
          <a:xfrm>
            <a:off x="8316143" y="5489939"/>
            <a:ext cx="105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3rd row</a:t>
            </a:r>
            <a:endParaRPr kumimoji="1" lang="ko-Kore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962AFA-FD23-9FCA-C837-F469BF899EA0}"/>
              </a:ext>
            </a:extLst>
          </p:cNvPr>
          <p:cNvSpPr txBox="1"/>
          <p:nvPr/>
        </p:nvSpPr>
        <p:spPr>
          <a:xfrm>
            <a:off x="9954280" y="5489939"/>
            <a:ext cx="104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4th row</a:t>
            </a:r>
            <a:endParaRPr kumimoji="1" lang="ko-Kore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9B15A5-2EFE-DF9C-5E46-C6C04CAD8D22}"/>
              </a:ext>
            </a:extLst>
          </p:cNvPr>
          <p:cNvSpPr txBox="1"/>
          <p:nvPr/>
        </p:nvSpPr>
        <p:spPr>
          <a:xfrm>
            <a:off x="914401" y="5596097"/>
            <a:ext cx="20601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Classical    Quantum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24803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ECD839-5644-FA21-3BA1-D1F0EC8A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33" y="4899591"/>
            <a:ext cx="6423471" cy="1566375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97541" y="1164669"/>
            <a:ext cx="12741088" cy="5603875"/>
          </a:xfrm>
        </p:spPr>
        <p:txBody>
          <a:bodyPr/>
          <a:lstStyle/>
          <a:p>
            <a:pPr lvl="1"/>
            <a:r>
              <a:rPr lang="en-US" altLang="ko-KR" sz="2200" dirty="0"/>
              <a:t>LinearLayer</a:t>
            </a:r>
            <a:r>
              <a:rPr lang="ko-KR" altLang="en-US" sz="2200" dirty="0"/>
              <a:t>은</a:t>
            </a:r>
            <a:r>
              <a:rPr lang="en-US" altLang="ko-KR" sz="2200" dirty="0"/>
              <a:t> </a:t>
            </a:r>
            <a:r>
              <a:rPr lang="ko-KR" altLang="en-US" sz="2200" dirty="0"/>
              <a:t>삼각행렬 </a:t>
            </a:r>
            <a:r>
              <a:rPr lang="en-US" altLang="ko-KR" sz="2200" dirty="0"/>
              <a:t>4</a:t>
            </a:r>
            <a:r>
              <a:rPr lang="ko-KR" altLang="en-US" sz="2200" dirty="0"/>
              <a:t>개에 대한 </a:t>
            </a:r>
            <a:r>
              <a:rPr lang="en-US" altLang="ko-KR" sz="2200" dirty="0"/>
              <a:t>Matrix-Vector </a:t>
            </a:r>
            <a:r>
              <a:rPr lang="ko-KR" altLang="en-US" sz="2200" dirty="0"/>
              <a:t>곱셈이 수행됨</a:t>
            </a:r>
            <a:endParaRPr lang="en-US" altLang="ko-KR" sz="2200" dirty="0"/>
          </a:p>
          <a:p>
            <a:pPr lvl="2"/>
            <a:r>
              <a:rPr lang="en-US" altLang="ko-KR" dirty="0"/>
              <a:t>PLU</a:t>
            </a:r>
            <a:r>
              <a:rPr lang="ko-KR" altLang="en-US" dirty="0"/>
              <a:t> 기반의 구현의 경우</a:t>
            </a:r>
            <a:r>
              <a:rPr lang="en-US" altLang="ko-KR" dirty="0"/>
              <a:t>, In-place </a:t>
            </a:r>
            <a:r>
              <a:rPr lang="ko-KR" altLang="en-US" dirty="0"/>
              <a:t>구현이 가능하지만 </a:t>
            </a:r>
            <a:r>
              <a:rPr lang="en-US" altLang="ko-KR" dirty="0"/>
              <a:t>depth</a:t>
            </a:r>
            <a:r>
              <a:rPr lang="ko-KR" altLang="en-US" dirty="0"/>
              <a:t> 증가</a:t>
            </a:r>
            <a:endParaRPr lang="en-US" altLang="ko-KR" dirty="0"/>
          </a:p>
          <a:p>
            <a:pPr lvl="2"/>
            <a:r>
              <a:rPr lang="en-US" altLang="ko-KR" dirty="0"/>
              <a:t>Out-of-place </a:t>
            </a:r>
            <a:r>
              <a:rPr lang="ko-KR" altLang="en-US" dirty="0"/>
              <a:t>구현의 경우</a:t>
            </a:r>
            <a:r>
              <a:rPr lang="en-US" altLang="ko-KR" dirty="0"/>
              <a:t> (</a:t>
            </a:r>
            <a:r>
              <a:rPr lang="ko-KR" altLang="en-US" dirty="0"/>
              <a:t>직관적</a:t>
            </a:r>
            <a:r>
              <a:rPr lang="en-US" altLang="ko-KR" dirty="0"/>
              <a:t>), output</a:t>
            </a:r>
            <a:r>
              <a:rPr lang="ko-KR" altLang="en-US" dirty="0"/>
              <a:t>을 위한 큐비트를 따로 사용하지만</a:t>
            </a:r>
            <a:r>
              <a:rPr lang="en-US" altLang="ko-KR" dirty="0"/>
              <a:t>, depth</a:t>
            </a:r>
            <a:r>
              <a:rPr lang="ko-KR" altLang="en-US" dirty="0"/>
              <a:t>를 줄일 수 있음</a:t>
            </a:r>
            <a:endParaRPr lang="en-US" altLang="ko-KR" dirty="0"/>
          </a:p>
          <a:p>
            <a:pPr lvl="3"/>
            <a:r>
              <a:rPr lang="ko-KR" altLang="en-US" dirty="0"/>
              <a:t>공간이 넓어짐에 따라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CNOT </a:t>
            </a:r>
            <a:r>
              <a:rPr lang="ko-KR" altLang="en-US" dirty="0"/>
              <a:t>게이트들이 병렬적으로 실행되기 때문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ko-KR" altLang="en-US" dirty="0"/>
              <a:t>양자 회로 구현</a:t>
            </a:r>
            <a:r>
              <a:rPr kumimoji="1" lang="en-US" altLang="ko-KR" dirty="0"/>
              <a:t> (Linear Layer)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116F28-BF07-7E94-78B7-9F49A8D4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699" y="2625378"/>
            <a:ext cx="5326602" cy="2059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40ACA7-3AEA-0288-36FD-C678FFD0C1CD}"/>
              </a:ext>
            </a:extLst>
          </p:cNvPr>
          <p:cNvSpPr txBox="1"/>
          <p:nvPr/>
        </p:nvSpPr>
        <p:spPr>
          <a:xfrm>
            <a:off x="1102760" y="3669397"/>
            <a:ext cx="229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LowMC LinearLayer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A1160-E53A-759A-46EB-CDBF3D53DB74}"/>
              </a:ext>
            </a:extLst>
          </p:cNvPr>
          <p:cNvSpPr txBox="1"/>
          <p:nvPr/>
        </p:nvSpPr>
        <p:spPr>
          <a:xfrm>
            <a:off x="-13448" y="6664514"/>
            <a:ext cx="95042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dirty="0" err="1"/>
              <a:t>Kyungbae</a:t>
            </a:r>
            <a:r>
              <a:rPr lang="en" altLang="ko-Kore-KR" sz="800" dirty="0"/>
              <a:t> Jang, </a:t>
            </a:r>
            <a:r>
              <a:rPr lang="en" altLang="ko-Kore-KR" sz="800" dirty="0" err="1"/>
              <a:t>Anubhab</a:t>
            </a:r>
            <a:r>
              <a:rPr lang="en" altLang="ko-Kore-KR" sz="800" dirty="0"/>
              <a:t> Baksi, </a:t>
            </a:r>
            <a:r>
              <a:rPr lang="en" altLang="ko-Kore-KR" sz="800" dirty="0" err="1"/>
              <a:t>Hyunji</a:t>
            </a:r>
            <a:r>
              <a:rPr lang="en" altLang="ko-Kore-KR" sz="800" dirty="0"/>
              <a:t> Kim, </a:t>
            </a:r>
            <a:r>
              <a:rPr lang="en" altLang="ko-Kore-KR" sz="800" dirty="0" err="1"/>
              <a:t>Hwajeong</a:t>
            </a:r>
            <a:r>
              <a:rPr lang="en" altLang="ko-Kore-KR" sz="800" dirty="0"/>
              <a:t> </a:t>
            </a:r>
            <a:r>
              <a:rPr lang="en" altLang="ko-Kore-KR" sz="800" dirty="0" err="1"/>
              <a:t>Seo</a:t>
            </a:r>
            <a:r>
              <a:rPr lang="en" altLang="ko-Kore-KR" sz="800" dirty="0"/>
              <a:t>, Anupam Chattopadhyay:</a:t>
            </a:r>
            <a:r>
              <a:rPr lang="en-US" altLang="ko-KR" sz="800" dirty="0"/>
              <a:t>, “</a:t>
            </a:r>
            <a:r>
              <a:rPr lang="ko-Kore-KR" altLang="en-US" sz="800" dirty="0"/>
              <a:t>Improved Quantum Analysis of SPECK and LowMC</a:t>
            </a:r>
            <a:r>
              <a:rPr lang="en-US" altLang="ko-Kore-KR" sz="800" dirty="0"/>
              <a:t>”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Indocrypt</a:t>
            </a:r>
            <a:r>
              <a:rPr lang="en-US" altLang="ko-KR" sz="800" dirty="0"/>
              <a:t> 2022.</a:t>
            </a:r>
            <a:endParaRPr lang="ko-Kore-KR" altLang="en-US" sz="800" dirty="0"/>
          </a:p>
        </p:txBody>
      </p:sp>
      <p:sp>
        <p:nvSpPr>
          <p:cNvPr id="8" name="왼쪽 대괄호[L] 7">
            <a:extLst>
              <a:ext uri="{FF2B5EF4-FFF2-40B4-BE49-F238E27FC236}">
                <a16:creationId xmlns:a16="http://schemas.microsoft.com/office/drawing/2014/main" id="{F5A99A6B-F884-D677-30CA-F78691E8451A}"/>
              </a:ext>
            </a:extLst>
          </p:cNvPr>
          <p:cNvSpPr/>
          <p:nvPr/>
        </p:nvSpPr>
        <p:spPr>
          <a:xfrm rot="10800000">
            <a:off x="8662847" y="3355205"/>
            <a:ext cx="128584" cy="606396"/>
          </a:xfrm>
          <a:prstGeom prst="lef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왼쪽 대괄호[L] 11">
            <a:extLst>
              <a:ext uri="{FF2B5EF4-FFF2-40B4-BE49-F238E27FC236}">
                <a16:creationId xmlns:a16="http://schemas.microsoft.com/office/drawing/2014/main" id="{24A167B1-9A3F-8E33-7CEA-9697F4017522}"/>
              </a:ext>
            </a:extLst>
          </p:cNvPr>
          <p:cNvSpPr/>
          <p:nvPr/>
        </p:nvSpPr>
        <p:spPr>
          <a:xfrm rot="10800000">
            <a:off x="8660606" y="3991703"/>
            <a:ext cx="128584" cy="606396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C532E-3108-1265-0291-8CA182A3222F}"/>
              </a:ext>
            </a:extLst>
          </p:cNvPr>
          <p:cNvSpPr txBox="1"/>
          <p:nvPr/>
        </p:nvSpPr>
        <p:spPr>
          <a:xfrm>
            <a:off x="8861733" y="3478834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C00000"/>
                </a:solidFill>
              </a:rPr>
              <a:t>In-place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CC03A-8EB8-950C-CE34-2288C1E1D399}"/>
              </a:ext>
            </a:extLst>
          </p:cNvPr>
          <p:cNvSpPr txBox="1"/>
          <p:nvPr/>
        </p:nvSpPr>
        <p:spPr>
          <a:xfrm>
            <a:off x="8861732" y="4109064"/>
            <a:ext cx="140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chemeClr val="accent1"/>
                </a:solidFill>
              </a:rPr>
              <a:t>Out-of-place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3A68D-B999-DA31-A319-78E0BB597351}"/>
              </a:ext>
            </a:extLst>
          </p:cNvPr>
          <p:cNvSpPr txBox="1"/>
          <p:nvPr/>
        </p:nvSpPr>
        <p:spPr>
          <a:xfrm>
            <a:off x="8861732" y="5789074"/>
            <a:ext cx="140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chemeClr val="accent1"/>
                </a:solidFill>
              </a:rPr>
              <a:t>Out-of-place</a:t>
            </a:r>
          </a:p>
        </p:txBody>
      </p:sp>
      <p:sp>
        <p:nvSpPr>
          <p:cNvPr id="7" name="왼쪽 대괄호[L] 6">
            <a:extLst>
              <a:ext uri="{FF2B5EF4-FFF2-40B4-BE49-F238E27FC236}">
                <a16:creationId xmlns:a16="http://schemas.microsoft.com/office/drawing/2014/main" id="{F2E90756-20A9-58A8-31B2-5B9820A06C99}"/>
              </a:ext>
            </a:extLst>
          </p:cNvPr>
          <p:cNvSpPr/>
          <p:nvPr/>
        </p:nvSpPr>
        <p:spPr>
          <a:xfrm rot="10800000">
            <a:off x="8637247" y="5487697"/>
            <a:ext cx="158473" cy="941308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F0223D-44C6-DCC9-ECA4-A1A4B357F6EC}"/>
              </a:ext>
            </a:extLst>
          </p:cNvPr>
          <p:cNvSpPr/>
          <p:nvPr/>
        </p:nvSpPr>
        <p:spPr>
          <a:xfrm>
            <a:off x="6895285" y="2927489"/>
            <a:ext cx="1733191" cy="10272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56C735-1470-2063-1F0C-AF3D05CBF706}"/>
              </a:ext>
            </a:extLst>
          </p:cNvPr>
          <p:cNvSpPr/>
          <p:nvPr/>
        </p:nvSpPr>
        <p:spPr>
          <a:xfrm>
            <a:off x="6548920" y="5153641"/>
            <a:ext cx="2029242" cy="12753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48C821-3A52-3109-D15D-4D5D3B7C6843}"/>
              </a:ext>
            </a:extLst>
          </p:cNvPr>
          <p:cNvSpPr/>
          <p:nvPr/>
        </p:nvSpPr>
        <p:spPr>
          <a:xfrm>
            <a:off x="6889448" y="3991703"/>
            <a:ext cx="1733191" cy="6139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63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en-US" altLang="en-US" dirty="0" err="1"/>
              <a:t>양자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회로</a:t>
            </a:r>
            <a:r>
              <a:rPr kumimoji="1" lang="en-US" altLang="en-US" dirty="0"/>
              <a:t> </a:t>
            </a:r>
            <a:r>
              <a:rPr kumimoji="1" lang="ko-KR" altLang="en-US" dirty="0"/>
              <a:t>성능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5021BF-89F3-4C50-4C1B-E00D36F0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36" y="2414718"/>
            <a:ext cx="10345064" cy="21330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209B89B-5617-87BC-9D52-C12723C636B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-287608" y="1190793"/>
                <a:ext cx="12741088" cy="5603875"/>
              </a:xfrm>
            </p:spPr>
            <p:txBody>
              <a:bodyPr/>
              <a:lstStyle/>
              <a:p>
                <a:pPr lvl="1"/>
                <a:r>
                  <a:rPr lang="en-US" altLang="ko-KR" sz="2200" b="1" dirty="0"/>
                  <a:t>AIM-I, III, V </a:t>
                </a:r>
                <a:r>
                  <a:rPr lang="ko-KR" altLang="en-US" sz="2200" b="1" dirty="0"/>
                  <a:t>양자 회로 성능</a:t>
                </a:r>
                <a:r>
                  <a:rPr lang="en-US" altLang="ko-KR" sz="2200" dirty="0"/>
                  <a:t> (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sz="22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𝐹𝐷</m:t>
                    </m:r>
                    <m:r>
                      <a:rPr lang="en-US" altLang="ko-KR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sz="2200" dirty="0"/>
                  <a:t> </a:t>
                </a:r>
                <a:r>
                  <a:rPr lang="en-US" altLang="ko-KR" sz="2200" dirty="0">
                    <a:sym typeface="Wingdings" pitchFamily="2" charset="2"/>
                  </a:rPr>
                  <a:t> </a:t>
                </a:r>
                <a:r>
                  <a:rPr lang="ko-KR" altLang="en-US" sz="2200" dirty="0">
                    <a:sym typeface="Wingdings" pitchFamily="2" charset="2"/>
                  </a:rPr>
                  <a:t>트레이드오프 성능</a:t>
                </a:r>
                <a:r>
                  <a:rPr lang="en-US" altLang="ko-KR" sz="2200" dirty="0">
                    <a:sym typeface="Wingdings" pitchFamily="2" charset="2"/>
                  </a:rPr>
                  <a:t>)</a:t>
                </a:r>
                <a:endParaRPr lang="en-US" altLang="ko-KR" sz="2200" dirty="0"/>
              </a:p>
              <a:p>
                <a:pPr lvl="2"/>
                <a:r>
                  <a:rPr lang="ko-KR" altLang="en-US" dirty="0"/>
                  <a:t>다수의 곱셈이 사용되지만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b="1" dirty="0">
                    <a:solidFill>
                      <a:schemeClr val="accent1"/>
                    </a:solidFill>
                  </a:rPr>
                  <a:t>Toffoli depth 1 </a:t>
                </a:r>
                <a:r>
                  <a:rPr lang="ko-KR" altLang="en-US" b="1" dirty="0">
                    <a:solidFill>
                      <a:schemeClr val="accent1"/>
                    </a:solidFill>
                  </a:rPr>
                  <a:t>곱셈으로 최적화</a:t>
                </a:r>
                <a:r>
                  <a:rPr lang="ko-KR" altLang="en-US" dirty="0"/>
                  <a:t>하여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b="1" dirty="0">
                    <a:solidFill>
                      <a:schemeClr val="accent1"/>
                    </a:solidFill>
                  </a:rPr>
                  <a:t>T-depth</a:t>
                </a:r>
                <a:r>
                  <a:rPr lang="ko-KR" altLang="en-US" b="1" dirty="0">
                    <a:solidFill>
                      <a:schemeClr val="accent1"/>
                    </a:solidFill>
                  </a:rPr>
                  <a:t>는 낮은 편</a:t>
                </a:r>
                <a:endParaRPr lang="en-US" altLang="ko-KR" b="1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altLang="ko-KR" b="1" dirty="0">
                    <a:solidFill>
                      <a:srgbClr val="C00000"/>
                    </a:solidFill>
                  </a:rPr>
                  <a:t>Qubit</a:t>
                </a:r>
                <a:r>
                  <a:rPr lang="ko-KR" altLang="en-US" b="1" dirty="0">
                    <a:solidFill>
                      <a:srgbClr val="C00000"/>
                    </a:solidFill>
                  </a:rPr>
                  <a:t>은 많이 사용되는 편</a:t>
                </a:r>
                <a:r>
                  <a:rPr lang="ko-KR" altLang="en-US" dirty="0"/>
                  <a:t>이며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b="1" dirty="0">
                    <a:solidFill>
                      <a:srgbClr val="C00000"/>
                    </a:solidFill>
                  </a:rPr>
                  <a:t>Full depth</a:t>
                </a:r>
                <a:r>
                  <a:rPr lang="ko-KR" altLang="en-US" b="1" dirty="0">
                    <a:solidFill>
                      <a:srgbClr val="C00000"/>
                    </a:solidFill>
                  </a:rPr>
                  <a:t>는 조금 높은 편</a:t>
                </a:r>
                <a:endParaRPr lang="en-US" altLang="ko-KR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209B89B-5617-87BC-9D52-C12723C63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-287608" y="1190793"/>
                <a:ext cx="12741088" cy="5603875"/>
              </a:xfrm>
              <a:blipFill>
                <a:blip r:embed="rId3"/>
                <a:stretch>
                  <a:fillRect t="-13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D26E0D-E1A7-3609-8094-080175D16206}"/>
                  </a:ext>
                </a:extLst>
              </p:cNvPr>
              <p:cNvSpPr txBox="1"/>
              <p:nvPr/>
            </p:nvSpPr>
            <p:spPr>
              <a:xfrm>
                <a:off x="4885508" y="4500154"/>
                <a:ext cx="21393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𝑇𝐷</m:t>
                    </m:r>
                  </m:oMath>
                </a14:m>
                <a:r>
                  <a:rPr kumimoji="1" lang="en-US" altLang="ko-Kore-KR" dirty="0"/>
                  <a:t> = Toffoli depth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𝐹𝐷</m:t>
                    </m:r>
                  </m:oMath>
                </a14:m>
                <a:r>
                  <a:rPr kumimoji="1" lang="en-US" altLang="ko-Kore-KR" dirty="0"/>
                  <a:t> = Full depth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ore-KR" dirty="0"/>
                  <a:t> = Qubit count</a:t>
                </a:r>
              </a:p>
              <a:p>
                <a:endParaRPr kumimoji="1" lang="ko-Kore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D26E0D-E1A7-3609-8094-080175D16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08" y="4500154"/>
                <a:ext cx="2139304" cy="1200329"/>
              </a:xfrm>
              <a:prstGeom prst="rect">
                <a:avLst/>
              </a:prstGeom>
              <a:blipFill>
                <a:blip r:embed="rId4"/>
                <a:stretch>
                  <a:fillRect t="-2105" r="-17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236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</a:t>
            </a:r>
            <a:r>
              <a:rPr kumimoji="1" lang="en-US" altLang="en-US" dirty="0" err="1"/>
              <a:t>양자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회로</a:t>
            </a:r>
            <a:r>
              <a:rPr kumimoji="1" lang="en-US" altLang="en-US" dirty="0"/>
              <a:t> </a:t>
            </a:r>
            <a:r>
              <a:rPr kumimoji="1" lang="ko-KR" altLang="en-US" dirty="0"/>
              <a:t>성능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5021BF-89F3-4C50-4C1B-E00D36F0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34" y="2122560"/>
            <a:ext cx="9404604" cy="193915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09B89B-5617-87BC-9D52-C12723C63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87608" y="1190793"/>
            <a:ext cx="12741088" cy="5603875"/>
          </a:xfrm>
        </p:spPr>
        <p:txBody>
          <a:bodyPr/>
          <a:lstStyle/>
          <a:p>
            <a:pPr lvl="1"/>
            <a:r>
              <a:rPr lang="ko-KR" altLang="en-US" sz="2200" b="1" dirty="0"/>
              <a:t>최신 </a:t>
            </a:r>
            <a:r>
              <a:rPr lang="en-US" altLang="ko-KR" sz="2200" b="1" dirty="0"/>
              <a:t>AES</a:t>
            </a:r>
            <a:r>
              <a:rPr lang="ko-KR" altLang="en-US" sz="2200" b="1" dirty="0"/>
              <a:t> 양자 회로 구현과 </a:t>
            </a:r>
            <a:r>
              <a:rPr lang="en-US" altLang="ko-KR" sz="2200" b="1" dirty="0"/>
              <a:t>AIM</a:t>
            </a:r>
            <a:r>
              <a:rPr lang="ko-KR" altLang="en-US" sz="2200" b="1" dirty="0"/>
              <a:t> 양자 회로 구현 비용 비교</a:t>
            </a:r>
            <a:endParaRPr lang="en-US" altLang="ko-KR" sz="2200" b="1" dirty="0"/>
          </a:p>
          <a:p>
            <a:pPr lvl="2"/>
            <a:r>
              <a:rPr lang="ko-KR" altLang="en-US" sz="1800" dirty="0"/>
              <a:t>높은 수준의 최적화가 적용되어온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AES </a:t>
            </a:r>
            <a:r>
              <a:rPr lang="ko-KR" altLang="en-US" sz="1800" b="1" dirty="0">
                <a:solidFill>
                  <a:schemeClr val="accent1"/>
                </a:solidFill>
              </a:rPr>
              <a:t>양자 회로의 비용이 훨씬 적음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FFEA1D6A-AD00-04DF-EED5-6B602D70E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1190427"/>
                  </p:ext>
                </p:extLst>
              </p:nvPr>
            </p:nvGraphicFramePr>
            <p:xfrm>
              <a:off x="1156855" y="4334926"/>
              <a:ext cx="995448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054">
                      <a:extLst>
                        <a:ext uri="{9D8B030D-6E8A-4147-A177-3AD203B41FA5}">
                          <a16:colId xmlns:a16="http://schemas.microsoft.com/office/drawing/2014/main" val="533294368"/>
                        </a:ext>
                      </a:extLst>
                    </a:gridCol>
                    <a:gridCol w="1106054">
                      <a:extLst>
                        <a:ext uri="{9D8B030D-6E8A-4147-A177-3AD203B41FA5}">
                          <a16:colId xmlns:a16="http://schemas.microsoft.com/office/drawing/2014/main" val="58209879"/>
                        </a:ext>
                      </a:extLst>
                    </a:gridCol>
                    <a:gridCol w="1106054">
                      <a:extLst>
                        <a:ext uri="{9D8B030D-6E8A-4147-A177-3AD203B41FA5}">
                          <a16:colId xmlns:a16="http://schemas.microsoft.com/office/drawing/2014/main" val="4286763739"/>
                        </a:ext>
                      </a:extLst>
                    </a:gridCol>
                    <a:gridCol w="921328">
                      <a:extLst>
                        <a:ext uri="{9D8B030D-6E8A-4147-A177-3AD203B41FA5}">
                          <a16:colId xmlns:a16="http://schemas.microsoft.com/office/drawing/2014/main" val="2211641831"/>
                        </a:ext>
                      </a:extLst>
                    </a:gridCol>
                    <a:gridCol w="1163782">
                      <a:extLst>
                        <a:ext uri="{9D8B030D-6E8A-4147-A177-3AD203B41FA5}">
                          <a16:colId xmlns:a16="http://schemas.microsoft.com/office/drawing/2014/main" val="2611022155"/>
                        </a:ext>
                      </a:extLst>
                    </a:gridCol>
                    <a:gridCol w="1046018">
                      <a:extLst>
                        <a:ext uri="{9D8B030D-6E8A-4147-A177-3AD203B41FA5}">
                          <a16:colId xmlns:a16="http://schemas.microsoft.com/office/drawing/2014/main" val="1725914399"/>
                        </a:ext>
                      </a:extLst>
                    </a:gridCol>
                    <a:gridCol w="1293088">
                      <a:extLst>
                        <a:ext uri="{9D8B030D-6E8A-4147-A177-3AD203B41FA5}">
                          <a16:colId xmlns:a16="http://schemas.microsoft.com/office/drawing/2014/main" val="4175931111"/>
                        </a:ext>
                      </a:extLst>
                    </a:gridCol>
                    <a:gridCol w="1106054">
                      <a:extLst>
                        <a:ext uri="{9D8B030D-6E8A-4147-A177-3AD203B41FA5}">
                          <a16:colId xmlns:a16="http://schemas.microsoft.com/office/drawing/2014/main" val="1896225260"/>
                        </a:ext>
                      </a:extLst>
                    </a:gridCol>
                    <a:gridCol w="1106054">
                      <a:extLst>
                        <a:ext uri="{9D8B030D-6E8A-4147-A177-3AD203B41FA5}">
                          <a16:colId xmlns:a16="http://schemas.microsoft.com/office/drawing/2014/main" val="40167720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Cipher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#CNOT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#1qCliff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#T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ko-Kore-KR" sz="16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altLang="ko-Kore-KR" sz="1600" dirty="0"/>
                            <a:t>-depth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#Qubit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Full depth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𝑇𝐷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r>
                                  <a:rPr lang="en-US" altLang="ko-KR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ko-Kore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3742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AES-128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142992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48400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27200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40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6372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910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254880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5798520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6459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AES-192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161472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55024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30464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48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6692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1092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321216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7307664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243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AES-256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198896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69375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37536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56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6980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1281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390880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8941380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5877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FFEA1D6A-AD00-04DF-EED5-6B602D70E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1190427"/>
                  </p:ext>
                </p:extLst>
              </p:nvPr>
            </p:nvGraphicFramePr>
            <p:xfrm>
              <a:off x="1156855" y="4334926"/>
              <a:ext cx="995448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054">
                      <a:extLst>
                        <a:ext uri="{9D8B030D-6E8A-4147-A177-3AD203B41FA5}">
                          <a16:colId xmlns:a16="http://schemas.microsoft.com/office/drawing/2014/main" val="533294368"/>
                        </a:ext>
                      </a:extLst>
                    </a:gridCol>
                    <a:gridCol w="1106054">
                      <a:extLst>
                        <a:ext uri="{9D8B030D-6E8A-4147-A177-3AD203B41FA5}">
                          <a16:colId xmlns:a16="http://schemas.microsoft.com/office/drawing/2014/main" val="58209879"/>
                        </a:ext>
                      </a:extLst>
                    </a:gridCol>
                    <a:gridCol w="1106054">
                      <a:extLst>
                        <a:ext uri="{9D8B030D-6E8A-4147-A177-3AD203B41FA5}">
                          <a16:colId xmlns:a16="http://schemas.microsoft.com/office/drawing/2014/main" val="4286763739"/>
                        </a:ext>
                      </a:extLst>
                    </a:gridCol>
                    <a:gridCol w="921328">
                      <a:extLst>
                        <a:ext uri="{9D8B030D-6E8A-4147-A177-3AD203B41FA5}">
                          <a16:colId xmlns:a16="http://schemas.microsoft.com/office/drawing/2014/main" val="2211641831"/>
                        </a:ext>
                      </a:extLst>
                    </a:gridCol>
                    <a:gridCol w="1163782">
                      <a:extLst>
                        <a:ext uri="{9D8B030D-6E8A-4147-A177-3AD203B41FA5}">
                          <a16:colId xmlns:a16="http://schemas.microsoft.com/office/drawing/2014/main" val="2611022155"/>
                        </a:ext>
                      </a:extLst>
                    </a:gridCol>
                    <a:gridCol w="1046018">
                      <a:extLst>
                        <a:ext uri="{9D8B030D-6E8A-4147-A177-3AD203B41FA5}">
                          <a16:colId xmlns:a16="http://schemas.microsoft.com/office/drawing/2014/main" val="1725914399"/>
                        </a:ext>
                      </a:extLst>
                    </a:gridCol>
                    <a:gridCol w="1293088">
                      <a:extLst>
                        <a:ext uri="{9D8B030D-6E8A-4147-A177-3AD203B41FA5}">
                          <a16:colId xmlns:a16="http://schemas.microsoft.com/office/drawing/2014/main" val="4175931111"/>
                        </a:ext>
                      </a:extLst>
                    </a:gridCol>
                    <a:gridCol w="1106054">
                      <a:extLst>
                        <a:ext uri="{9D8B030D-6E8A-4147-A177-3AD203B41FA5}">
                          <a16:colId xmlns:a16="http://schemas.microsoft.com/office/drawing/2014/main" val="1896225260"/>
                        </a:ext>
                      </a:extLst>
                    </a:gridCol>
                    <a:gridCol w="1106054">
                      <a:extLst>
                        <a:ext uri="{9D8B030D-6E8A-4147-A177-3AD203B41FA5}">
                          <a16:colId xmlns:a16="http://schemas.microsoft.com/office/drawing/2014/main" val="40167720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Cipher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#CNOT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#1qCliff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#T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64130" t="-6667" r="-391304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#Qubit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Full depth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702299" t="-6667" r="-102299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802299" t="-6667" r="-2299" b="-3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3742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AES-128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142992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48400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27200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40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6372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910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254880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5798520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6459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AES-192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161472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55024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30464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48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6692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1092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321216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7307664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243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AES-256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198896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69375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37536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56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6980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1281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390880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8941380</a:t>
                          </a:r>
                          <a:endParaRPr lang="ko-Kore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5877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E6B925-1C54-CD38-8C0F-0594B7D5D9FF}"/>
              </a:ext>
            </a:extLst>
          </p:cNvPr>
          <p:cNvSpPr txBox="1"/>
          <p:nvPr/>
        </p:nvSpPr>
        <p:spPr>
          <a:xfrm>
            <a:off x="3722220" y="5854503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AES -128, 192, 256 </a:t>
            </a:r>
            <a:r>
              <a:rPr kumimoji="1" lang="ko-KR" altLang="en-US" dirty="0"/>
              <a:t>양자 회로 구현 비용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2A626-F22E-CB94-629E-319F0195C9BA}"/>
              </a:ext>
            </a:extLst>
          </p:cNvPr>
          <p:cNvSpPr txBox="1"/>
          <p:nvPr/>
        </p:nvSpPr>
        <p:spPr>
          <a:xfrm>
            <a:off x="83125" y="6633416"/>
            <a:ext cx="9091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dirty="0" err="1"/>
              <a:t>Kyungbae</a:t>
            </a:r>
            <a:r>
              <a:rPr lang="en" altLang="ko-Kore-KR" sz="800" dirty="0"/>
              <a:t> Jang, </a:t>
            </a:r>
            <a:r>
              <a:rPr lang="en" altLang="ko-Kore-KR" sz="800" dirty="0" err="1"/>
              <a:t>Anubhab</a:t>
            </a:r>
            <a:r>
              <a:rPr lang="en" altLang="ko-Kore-KR" sz="800" dirty="0"/>
              <a:t> Baksi, </a:t>
            </a:r>
            <a:r>
              <a:rPr lang="en" altLang="ko-Kore-KR" sz="800" dirty="0" err="1"/>
              <a:t>Gyeongju</a:t>
            </a:r>
            <a:r>
              <a:rPr lang="en" altLang="ko-Kore-KR" sz="800" dirty="0"/>
              <a:t> Song, </a:t>
            </a:r>
            <a:r>
              <a:rPr lang="en" altLang="ko-Kore-KR" sz="800" dirty="0" err="1"/>
              <a:t>Hyunji</a:t>
            </a:r>
            <a:r>
              <a:rPr lang="en" altLang="ko-Kore-KR" sz="800" dirty="0"/>
              <a:t> Kim, </a:t>
            </a:r>
            <a:r>
              <a:rPr lang="en" altLang="ko-Kore-KR" sz="800" dirty="0" err="1"/>
              <a:t>Hwajeong</a:t>
            </a:r>
            <a:r>
              <a:rPr lang="en" altLang="ko-Kore-KR" sz="800" dirty="0"/>
              <a:t> </a:t>
            </a:r>
            <a:r>
              <a:rPr lang="en" altLang="ko-Kore-KR" sz="800" dirty="0" err="1"/>
              <a:t>Seo</a:t>
            </a:r>
            <a:r>
              <a:rPr lang="en" altLang="ko-Kore-KR" sz="800" dirty="0"/>
              <a:t>, Anupam Chattopadhyay:</a:t>
            </a:r>
            <a:r>
              <a:rPr lang="en-US" altLang="ko-KR" sz="800" dirty="0"/>
              <a:t>, “Quantum Analysis of AES</a:t>
            </a:r>
            <a:r>
              <a:rPr lang="en-US" altLang="ko-Kore-KR" sz="800" dirty="0"/>
              <a:t>”</a:t>
            </a:r>
            <a:r>
              <a:rPr lang="en-US" altLang="ko-KR" sz="800" dirty="0"/>
              <a:t>, </a:t>
            </a:r>
            <a:r>
              <a:rPr lang="en-US" altLang="ko-KR" sz="800" dirty="0" err="1"/>
              <a:t>ePrint</a:t>
            </a:r>
            <a:r>
              <a:rPr lang="en-US" altLang="ko-KR" sz="800" dirty="0"/>
              <a:t> Archive, 2022.</a:t>
            </a:r>
            <a:endParaRPr lang="ko-Kore-KR" altLang="en-US" sz="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27C1B1-4104-B431-7B4F-F914F59C4743}"/>
              </a:ext>
            </a:extLst>
          </p:cNvPr>
          <p:cNvSpPr/>
          <p:nvPr/>
        </p:nvSpPr>
        <p:spPr>
          <a:xfrm>
            <a:off x="5216340" y="2401743"/>
            <a:ext cx="3186442" cy="13182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84725E-FEA8-0BA9-CAFD-C6722478A257}"/>
              </a:ext>
            </a:extLst>
          </p:cNvPr>
          <p:cNvSpPr/>
          <p:nvPr/>
        </p:nvSpPr>
        <p:spPr>
          <a:xfrm>
            <a:off x="5403274" y="4300289"/>
            <a:ext cx="3498272" cy="1513876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349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0EDE81C-2EC1-F550-B79A-D05B9E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en-US" dirty="0"/>
              <a:t>AIM Post-Quantum Security </a:t>
            </a:r>
            <a:r>
              <a:rPr kumimoji="1" lang="ko-KR" altLang="en-US" dirty="0"/>
              <a:t>평가 및 결론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209B89B-5617-87BC-9D52-C12723C636B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-287608" y="1204647"/>
                <a:ext cx="12741088" cy="5603875"/>
              </a:xfrm>
            </p:spPr>
            <p:txBody>
              <a:bodyPr/>
              <a:lstStyle/>
              <a:p>
                <a:pPr lvl="1"/>
                <a:r>
                  <a:rPr lang="en-US" altLang="ko-KR" sz="2000" b="1" dirty="0"/>
                  <a:t>AIM</a:t>
                </a:r>
                <a:r>
                  <a:rPr lang="ko-KR" altLang="en-US" sz="2000" b="1" dirty="0"/>
                  <a:t> </a:t>
                </a:r>
                <a:r>
                  <a:rPr lang="en-US" altLang="ko-KR" sz="2000" b="1" dirty="0"/>
                  <a:t>-I,</a:t>
                </a:r>
                <a:r>
                  <a:rPr lang="ko-KR" altLang="en-US" sz="2000" b="1" dirty="0"/>
                  <a:t> </a:t>
                </a:r>
                <a:r>
                  <a:rPr lang="en-US" altLang="ko-KR" sz="2000" b="1" dirty="0"/>
                  <a:t>-III,</a:t>
                </a:r>
                <a:r>
                  <a:rPr lang="ko-KR" altLang="en-US" sz="2000" b="1" dirty="0"/>
                  <a:t> </a:t>
                </a:r>
                <a:r>
                  <a:rPr lang="en-US" altLang="ko-KR" sz="2000" b="1" dirty="0"/>
                  <a:t>-V</a:t>
                </a:r>
                <a:r>
                  <a:rPr lang="ko-KR" altLang="en-US" sz="2000" dirty="0"/>
                  <a:t>의</a:t>
                </a:r>
                <a:r>
                  <a:rPr lang="en-US" altLang="ko-KR" sz="2000" dirty="0"/>
                  <a:t> Grover’s key search </a:t>
                </a:r>
                <a:r>
                  <a:rPr lang="ko-KR" altLang="en-US" sz="2000" dirty="0"/>
                  <a:t>비용은 각각</a:t>
                </a:r>
                <a:r>
                  <a:rPr lang="ko-KR" altLang="en-US" sz="2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𝟏𝟔𝟎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rgbClr val="C00000"/>
                    </a:solidFill>
                  </a:rPr>
                  <a:t>,</a:t>
                </a:r>
                <a:r>
                  <a:rPr lang="ko-KR" alt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𝟐𝟐𝟕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rgbClr val="C00000"/>
                    </a:solidFill>
                  </a:rPr>
                  <a:t>,</a:t>
                </a:r>
                <a:r>
                  <a:rPr lang="ko-KR" alt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𝟐𝟗𝟐</m:t>
                        </m:r>
                      </m:sup>
                    </m:sSup>
                  </m:oMath>
                </a14:m>
                <a:endParaRPr lang="en-US" altLang="ko-KR" sz="2000" b="1" dirty="0">
                  <a:solidFill>
                    <a:srgbClr val="C00000"/>
                  </a:solidFill>
                </a:endParaRPr>
              </a:p>
              <a:p>
                <a:pPr lvl="1"/>
                <a:endParaRPr lang="en-US" altLang="ko-KR" sz="2200" dirty="0">
                  <a:solidFill>
                    <a:srgbClr val="C00000"/>
                  </a:solidFill>
                </a:endParaRPr>
              </a:p>
              <a:p>
                <a:pPr lvl="1"/>
                <a:endParaRPr lang="en-US" altLang="ko-KR" sz="2200" dirty="0">
                  <a:solidFill>
                    <a:srgbClr val="C00000"/>
                  </a:solidFill>
                </a:endParaRPr>
              </a:p>
              <a:p>
                <a:pPr lvl="1"/>
                <a:endParaRPr lang="en-US" altLang="ko-KR" sz="2200" dirty="0">
                  <a:solidFill>
                    <a:srgbClr val="C00000"/>
                  </a:solidFill>
                </a:endParaRPr>
              </a:p>
              <a:p>
                <a:pPr lvl="1"/>
                <a:endParaRPr lang="en-US" altLang="ko-KR" sz="2200" dirty="0">
                  <a:solidFill>
                    <a:srgbClr val="C00000"/>
                  </a:solidFill>
                </a:endParaRPr>
              </a:p>
              <a:p>
                <a:pPr lvl="1"/>
                <a:endParaRPr lang="en-US" altLang="ko-KR" sz="2200" dirty="0">
                  <a:solidFill>
                    <a:srgbClr val="C00000"/>
                  </a:solidFill>
                </a:endParaRPr>
              </a:p>
              <a:p>
                <a:pPr lvl="1"/>
                <a:endParaRPr lang="en-US" altLang="ko-KR" sz="15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ko-KR" altLang="en-US" sz="2000" dirty="0"/>
                  <a:t>최신 </a:t>
                </a:r>
                <a:r>
                  <a:rPr lang="en-US" altLang="ko-KR" sz="2000" dirty="0"/>
                  <a:t>NIST </a:t>
                </a:r>
                <a:r>
                  <a:rPr lang="ko-KR" altLang="en-US" sz="2000" dirty="0"/>
                  <a:t>기준 그리고 </a:t>
                </a:r>
                <a:r>
                  <a:rPr lang="en-US" altLang="ko-KR" sz="2000" dirty="0"/>
                  <a:t>AES </a:t>
                </a:r>
                <a:r>
                  <a:rPr lang="ko-KR" altLang="en-US" sz="2000" dirty="0"/>
                  <a:t>최적화 비용과 비교해보았을 때</a:t>
                </a:r>
                <a:r>
                  <a:rPr lang="en-US" altLang="ko-KR" sz="2000" dirty="0"/>
                  <a:t>,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>
                    <a:solidFill>
                      <a:srgbClr val="C00000"/>
                    </a:solidFill>
                  </a:rPr>
                  <a:t>필요 공격 비용이 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AIM</a:t>
                </a:r>
                <a:r>
                  <a:rPr lang="ko-KR" altLang="en-US" sz="2000" b="1" dirty="0">
                    <a:solidFill>
                      <a:srgbClr val="C00000"/>
                    </a:solidFill>
                  </a:rPr>
                  <a:t>이 더 높음</a:t>
                </a:r>
                <a:endParaRPr lang="en-US" altLang="ko-KR" sz="2000" b="1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ko-KR" altLang="en-US" sz="1800" dirty="0"/>
                  <a:t>즉</a:t>
                </a:r>
                <a:r>
                  <a:rPr lang="en-US" altLang="ko-KR" sz="1800" dirty="0"/>
                  <a:t>,</a:t>
                </a:r>
                <a:r>
                  <a:rPr lang="ko-KR" altLang="en-US" sz="1800" dirty="0"/>
                  <a:t> </a:t>
                </a:r>
                <a:r>
                  <a:rPr lang="en-US" altLang="ko-KR" sz="1800" b="1" dirty="0"/>
                  <a:t>AIM –I, -III, -V</a:t>
                </a:r>
                <a:r>
                  <a:rPr lang="ko-KR" altLang="en-US" sz="1800" dirty="0"/>
                  <a:t>는 각각</a:t>
                </a:r>
                <a:r>
                  <a:rPr lang="ko-KR" altLang="en-US" sz="1800" b="1" dirty="0">
                    <a:solidFill>
                      <a:schemeClr val="accent1"/>
                    </a:solidFill>
                  </a:rPr>
                  <a:t> 키 크기에 맞는 양자 후 보안 </a:t>
                </a:r>
                <a:r>
                  <a:rPr lang="en-US" altLang="ko-KR" sz="1800" b="1" dirty="0">
                    <a:solidFill>
                      <a:schemeClr val="accent1"/>
                    </a:solidFill>
                  </a:rPr>
                  <a:t>Level -1,</a:t>
                </a:r>
                <a:r>
                  <a:rPr lang="ko-KR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800" b="1" dirty="0">
                    <a:solidFill>
                      <a:schemeClr val="accent1"/>
                    </a:solidFill>
                  </a:rPr>
                  <a:t>-3,</a:t>
                </a:r>
                <a:r>
                  <a:rPr lang="ko-KR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800" b="1" dirty="0">
                    <a:solidFill>
                      <a:schemeClr val="accent1"/>
                    </a:solidFill>
                  </a:rPr>
                  <a:t>-5</a:t>
                </a:r>
                <a:r>
                  <a:rPr lang="ko-KR" altLang="en-US" sz="1800" b="1" dirty="0" err="1">
                    <a:solidFill>
                      <a:schemeClr val="accent1"/>
                    </a:solidFill>
                  </a:rPr>
                  <a:t>를</a:t>
                </a:r>
                <a:r>
                  <a:rPr lang="ko-KR" altLang="en-US" sz="1800" b="1" dirty="0">
                    <a:solidFill>
                      <a:schemeClr val="accent1"/>
                    </a:solidFill>
                  </a:rPr>
                  <a:t> 달성</a:t>
                </a:r>
                <a:endParaRPr lang="en-US" altLang="ko-KR" sz="2200" dirty="0">
                  <a:solidFill>
                    <a:srgbClr val="C00000"/>
                  </a:solidFill>
                </a:endParaRPr>
              </a:p>
              <a:p>
                <a:pPr lvl="1"/>
                <a:endParaRPr lang="en-US" altLang="ko-KR" sz="2200" b="1" dirty="0"/>
              </a:p>
              <a:p>
                <a:pPr marL="457200" lvl="1" indent="0">
                  <a:buNone/>
                </a:pPr>
                <a:endParaRPr lang="en-US" altLang="ko-KR" sz="2200" b="1" dirty="0"/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209B89B-5617-87BC-9D52-C12723C63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-287608" y="1204647"/>
                <a:ext cx="12741088" cy="5603875"/>
              </a:xfrm>
              <a:blipFill>
                <a:blip r:embed="rId2"/>
                <a:stretch>
                  <a:fillRect t="-11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B52A626-F22E-CB94-629E-319F0195C9BA}"/>
              </a:ext>
            </a:extLst>
          </p:cNvPr>
          <p:cNvSpPr txBox="1"/>
          <p:nvPr/>
        </p:nvSpPr>
        <p:spPr>
          <a:xfrm>
            <a:off x="83125" y="6633416"/>
            <a:ext cx="9091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dirty="0" err="1"/>
              <a:t>Kyungbae</a:t>
            </a:r>
            <a:r>
              <a:rPr lang="en" altLang="ko-Kore-KR" sz="800" dirty="0"/>
              <a:t> Jang, </a:t>
            </a:r>
            <a:r>
              <a:rPr lang="en" altLang="ko-Kore-KR" sz="800" dirty="0" err="1"/>
              <a:t>Anubhab</a:t>
            </a:r>
            <a:r>
              <a:rPr lang="en" altLang="ko-Kore-KR" sz="800" dirty="0"/>
              <a:t> Baksi, </a:t>
            </a:r>
            <a:r>
              <a:rPr lang="en" altLang="ko-Kore-KR" sz="800" dirty="0" err="1"/>
              <a:t>Gyeongju</a:t>
            </a:r>
            <a:r>
              <a:rPr lang="en" altLang="ko-Kore-KR" sz="800" dirty="0"/>
              <a:t> Song, </a:t>
            </a:r>
            <a:r>
              <a:rPr lang="en" altLang="ko-Kore-KR" sz="800" dirty="0" err="1"/>
              <a:t>Hyunji</a:t>
            </a:r>
            <a:r>
              <a:rPr lang="en" altLang="ko-Kore-KR" sz="800" dirty="0"/>
              <a:t> Kim, </a:t>
            </a:r>
            <a:r>
              <a:rPr lang="en" altLang="ko-Kore-KR" sz="800" dirty="0" err="1"/>
              <a:t>Hwajeong</a:t>
            </a:r>
            <a:r>
              <a:rPr lang="en" altLang="ko-Kore-KR" sz="800" dirty="0"/>
              <a:t> </a:t>
            </a:r>
            <a:r>
              <a:rPr lang="en" altLang="ko-Kore-KR" sz="800" dirty="0" err="1"/>
              <a:t>Seo</a:t>
            </a:r>
            <a:r>
              <a:rPr lang="en" altLang="ko-Kore-KR" sz="800" dirty="0"/>
              <a:t>, Anupam Chattopadhyay:</a:t>
            </a:r>
            <a:r>
              <a:rPr lang="en-US" altLang="ko-KR" sz="800" dirty="0"/>
              <a:t>, “Quantum Analysis of AES</a:t>
            </a:r>
            <a:r>
              <a:rPr lang="en-US" altLang="ko-Kore-KR" sz="800" dirty="0"/>
              <a:t>”</a:t>
            </a:r>
            <a:r>
              <a:rPr lang="en-US" altLang="ko-KR" sz="800" dirty="0"/>
              <a:t>, </a:t>
            </a:r>
            <a:r>
              <a:rPr lang="en-US" altLang="ko-KR" sz="800" dirty="0" err="1"/>
              <a:t>ePrint</a:t>
            </a:r>
            <a:r>
              <a:rPr lang="en-US" altLang="ko-KR" sz="800" dirty="0"/>
              <a:t> Archive, 2022.</a:t>
            </a:r>
            <a:endParaRPr lang="ko-Kore-KR" altLang="en-US" sz="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16BF67-223A-6C98-7717-C712F313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9" y="1717636"/>
            <a:ext cx="9404604" cy="17026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5F3684-7320-136E-C236-564F3BEB94FC}"/>
              </a:ext>
            </a:extLst>
          </p:cNvPr>
          <p:cNvSpPr/>
          <p:nvPr/>
        </p:nvSpPr>
        <p:spPr>
          <a:xfrm>
            <a:off x="4378036" y="1959667"/>
            <a:ext cx="1205346" cy="14606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69A8D1-616B-E061-CA63-E612BBA40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054" y="4426846"/>
            <a:ext cx="7772400" cy="20056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122CF7-7D85-5828-6A68-FCEBA34E2B23}"/>
                  </a:ext>
                </a:extLst>
              </p:cNvPr>
              <p:cNvSpPr txBox="1"/>
              <p:nvPr/>
            </p:nvSpPr>
            <p:spPr>
              <a:xfrm>
                <a:off x="7675419" y="5354938"/>
                <a:ext cx="35266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kumimoji="1" lang="ko-Kore-KR" altLang="en-US" sz="25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122CF7-7D85-5828-6A68-FCEBA34E2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419" y="5354938"/>
                <a:ext cx="352661" cy="384721"/>
              </a:xfrm>
              <a:prstGeom prst="rect">
                <a:avLst/>
              </a:prstGeom>
              <a:blipFill>
                <a:blip r:embed="rId5"/>
                <a:stretch>
                  <a:fillRect l="-13793" r="-10345" b="-31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6A6CD-863D-2237-D9A1-44D393192DE2}"/>
                  </a:ext>
                </a:extLst>
              </p:cNvPr>
              <p:cNvSpPr txBox="1"/>
              <p:nvPr/>
            </p:nvSpPr>
            <p:spPr>
              <a:xfrm>
                <a:off x="8244088" y="5673297"/>
                <a:ext cx="35266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kumimoji="1" lang="ko-Kore-KR" altLang="en-US" sz="25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6A6CD-863D-2237-D9A1-44D393192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088" y="5673297"/>
                <a:ext cx="352661" cy="384721"/>
              </a:xfrm>
              <a:prstGeom prst="rect">
                <a:avLst/>
              </a:prstGeom>
              <a:blipFill>
                <a:blip r:embed="rId6"/>
                <a:stretch>
                  <a:fillRect l="-6897" r="-13793" b="-31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02A5D5-BCF4-6E12-F923-5661FBC818EE}"/>
                  </a:ext>
                </a:extLst>
              </p:cNvPr>
              <p:cNvSpPr txBox="1"/>
              <p:nvPr/>
            </p:nvSpPr>
            <p:spPr>
              <a:xfrm>
                <a:off x="8819048" y="5998877"/>
                <a:ext cx="35266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kumimoji="1" lang="ko-Kore-KR" altLang="en-US" sz="25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02A5D5-BCF4-6E12-F923-5661FBC81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048" y="5998877"/>
                <a:ext cx="352661" cy="384721"/>
              </a:xfrm>
              <a:prstGeom prst="rect">
                <a:avLst/>
              </a:prstGeom>
              <a:blipFill>
                <a:blip r:embed="rId7"/>
                <a:stretch>
                  <a:fillRect l="-10345" r="-10345" b="-64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516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727650"/>
            <a:ext cx="12192000" cy="2387600"/>
          </a:xfrm>
        </p:spPr>
        <p:txBody>
          <a:bodyPr>
            <a:normAutofit/>
          </a:bodyPr>
          <a:lstStyle/>
          <a:p>
            <a:r>
              <a:rPr lang="en-US" altLang="ko-KR" sz="4000" b="1" dirty="0" err="1">
                <a:solidFill>
                  <a:schemeClr val="accent1"/>
                </a:solidFill>
              </a:rPr>
              <a:t>KPQClean</a:t>
            </a:r>
            <a:r>
              <a:rPr lang="ko-KR" altLang="en-US" sz="4000" b="1" dirty="0">
                <a:solidFill>
                  <a:schemeClr val="accent1"/>
                </a:solidFill>
              </a:rPr>
              <a:t> </a:t>
            </a:r>
            <a:r>
              <a:rPr lang="en-US" altLang="ko-KR" sz="4000" b="1" dirty="0">
                <a:solidFill>
                  <a:schemeClr val="accent1"/>
                </a:solidFill>
              </a:rPr>
              <a:t>Benchmark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25503-0B4D-914A-8611-3A7478C4F07B}"/>
              </a:ext>
            </a:extLst>
          </p:cNvPr>
          <p:cNvSpPr txBox="1"/>
          <p:nvPr/>
        </p:nvSpPr>
        <p:spPr>
          <a:xfrm>
            <a:off x="5330409" y="4176213"/>
            <a:ext cx="15311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500" b="1" dirty="0" err="1"/>
              <a:t>권혁동</a:t>
            </a:r>
            <a:endParaRPr kumimoji="1" lang="en-US" altLang="ko-Kore-KR" sz="3500" b="1" dirty="0"/>
          </a:p>
        </p:txBody>
      </p:sp>
    </p:spTree>
    <p:extLst>
      <p:ext uri="{BB962C8B-B14F-4D97-AF65-F5344CB8AC3E}">
        <p14:creationId xmlns:p14="http://schemas.microsoft.com/office/powerpoint/2010/main" val="1058168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80671-EE9F-94F2-CC24-2CBB4A75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</a:t>
            </a:r>
            <a:r>
              <a:rPr lang="en-US" altLang="ko-KR" dirty="0"/>
              <a:t> + NIST </a:t>
            </a:r>
            <a:r>
              <a:rPr lang="ko-KR" altLang="en-US" dirty="0"/>
              <a:t>표준 서명 알고리즘의 서명 크기 비교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9B58970-8C62-11FA-AD07-A80490CB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6"/>
            <a:ext cx="11369675" cy="2354680"/>
          </a:xfrm>
        </p:spPr>
        <p:txBody>
          <a:bodyPr>
            <a:normAutofit/>
          </a:bodyPr>
          <a:lstStyle/>
          <a:p>
            <a:r>
              <a:rPr kumimoji="1" lang="ko-KR" altLang="en-US" sz="1500" dirty="0"/>
              <a:t>모든 </a:t>
            </a:r>
            <a:r>
              <a:rPr kumimoji="1" lang="en-US" altLang="ko-KR" sz="1500" dirty="0" err="1"/>
              <a:t>KpqC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알고리즘과 </a:t>
            </a:r>
            <a:r>
              <a:rPr kumimoji="1" lang="en-US" altLang="ko-KR" sz="1500" dirty="0"/>
              <a:t>NIST </a:t>
            </a:r>
            <a:r>
              <a:rPr kumimoji="1" lang="ko-KR" altLang="en-US" sz="1500" dirty="0"/>
              <a:t>표준과 서명 크기를 비교</a:t>
            </a:r>
            <a:endParaRPr kumimoji="1" lang="en-US" altLang="ko-KR" sz="1500" dirty="0"/>
          </a:p>
          <a:p>
            <a:pPr lvl="1"/>
            <a:r>
              <a:rPr kumimoji="1" lang="en-US" altLang="ko-KR" sz="1100" dirty="0" err="1"/>
              <a:t>KpqC</a:t>
            </a:r>
            <a:r>
              <a:rPr kumimoji="1" lang="en-US" altLang="ko-KR" sz="1100" dirty="0"/>
              <a:t> + NIST </a:t>
            </a:r>
            <a:r>
              <a:rPr kumimoji="1" lang="ko-KR" altLang="en-US" sz="1100" dirty="0"/>
              <a:t>표준 알고리즘 중에서 가장 작은 서명 크기</a:t>
            </a:r>
            <a:r>
              <a:rPr kumimoji="1" lang="en-US" altLang="ko-KR" sz="1100" dirty="0"/>
              <a:t>: </a:t>
            </a:r>
            <a:r>
              <a:rPr kumimoji="1" lang="en-US" altLang="ko-KR" sz="1100" dirty="0" err="1"/>
              <a:t>MQSign</a:t>
            </a:r>
            <a:endParaRPr kumimoji="1" lang="en-US" altLang="ko-KR" sz="1100" dirty="0"/>
          </a:p>
          <a:p>
            <a:r>
              <a:rPr kumimoji="1" lang="en-US" altLang="ko-KR" sz="1500" dirty="0" err="1"/>
              <a:t>AIMer</a:t>
            </a:r>
            <a:r>
              <a:rPr kumimoji="1" lang="ko-KR" altLang="en-US" sz="1500" dirty="0"/>
              <a:t>의 서명 크기는 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NIST 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표준인 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Falcon, </a:t>
            </a:r>
            <a:r>
              <a:rPr kumimoji="1" lang="en-US" altLang="ko-KR" sz="1500" b="1" dirty="0" err="1">
                <a:solidFill>
                  <a:srgbClr val="FF0000"/>
                </a:solidFill>
              </a:rPr>
              <a:t>Dilithium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 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보다는 크고 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SPHINCS+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보다는 작음</a:t>
            </a:r>
            <a:endParaRPr kumimoji="1" lang="en-US" altLang="ko-KR" sz="1500" b="1" dirty="0">
              <a:solidFill>
                <a:srgbClr val="FF0000"/>
              </a:solidFill>
            </a:endParaRPr>
          </a:p>
          <a:p>
            <a:pPr lvl="1"/>
            <a:r>
              <a:rPr kumimoji="1" lang="ko-KR" altLang="en-US" sz="1100" dirty="0"/>
              <a:t>서명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크기는 네트워크 트래픽에 영향을 주기에 작을 수록 좋음</a:t>
            </a:r>
            <a:endParaRPr kumimoji="1" lang="en-US" altLang="ko-KR" sz="1100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38D1D357-D4D3-E98E-B40E-13FF7AA3C31A}"/>
              </a:ext>
            </a:extLst>
          </p:cNvPr>
          <p:cNvGraphicFramePr>
            <a:graphicFrameLocks noGrp="1"/>
          </p:cNvGraphicFramePr>
          <p:nvPr/>
        </p:nvGraphicFramePr>
        <p:xfrm>
          <a:off x="278363" y="2514600"/>
          <a:ext cx="5817637" cy="434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00">
                  <a:extLst>
                    <a:ext uri="{9D8B030D-6E8A-4147-A177-3AD203B41FA5}">
                      <a16:colId xmlns:a16="http://schemas.microsoft.com/office/drawing/2014/main" val="1266381243"/>
                    </a:ext>
                  </a:extLst>
                </a:gridCol>
                <a:gridCol w="2978313">
                  <a:extLst>
                    <a:ext uri="{9D8B030D-6E8A-4147-A177-3AD203B41FA5}">
                      <a16:colId xmlns:a16="http://schemas.microsoft.com/office/drawing/2014/main" val="3958595340"/>
                    </a:ext>
                  </a:extLst>
                </a:gridCol>
                <a:gridCol w="979293">
                  <a:extLst>
                    <a:ext uri="{9D8B030D-6E8A-4147-A177-3AD203B41FA5}">
                      <a16:colId xmlns:a16="http://schemas.microsoft.com/office/drawing/2014/main" val="2704123137"/>
                    </a:ext>
                  </a:extLst>
                </a:gridCol>
                <a:gridCol w="1240831">
                  <a:extLst>
                    <a:ext uri="{9D8B030D-6E8A-4147-A177-3AD203B41FA5}">
                      <a16:colId xmlns:a16="http://schemas.microsoft.com/office/drawing/2014/main" val="19102323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Signature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Scheme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level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 size(Bytes)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22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MQSign-72-46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765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MQSign-112-72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989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MQSign-148-96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156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pqsigRM-613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8006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Falcon-512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105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SOLMAE-512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1404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Peregrine-512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523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pqsigRM-612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1,040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5754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Falcon-1024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1,280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124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Peregrine-1024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1,280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9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SOLMAE-1024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1,375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386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HAETAE-II (revised)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1,463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GCKSign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1,952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297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GCKSign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</a:t>
                      </a:r>
                      <a:endParaRPr lang="ko-Kore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2,080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862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HAETAE-III (revised)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2,337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13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Dilithium-II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2,420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38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 (original)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2,458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706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HAETAE-V (revised)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2,908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55485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E33043-5572-804D-5BEC-405F486E6AA9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2514600"/>
          <a:ext cx="5817637" cy="434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00">
                  <a:extLst>
                    <a:ext uri="{9D8B030D-6E8A-4147-A177-3AD203B41FA5}">
                      <a16:colId xmlns:a16="http://schemas.microsoft.com/office/drawing/2014/main" val="3952843813"/>
                    </a:ext>
                  </a:extLst>
                </a:gridCol>
                <a:gridCol w="2983339">
                  <a:extLst>
                    <a:ext uri="{9D8B030D-6E8A-4147-A177-3AD203B41FA5}">
                      <a16:colId xmlns:a16="http://schemas.microsoft.com/office/drawing/2014/main" val="2393455931"/>
                    </a:ext>
                  </a:extLst>
                </a:gridCol>
                <a:gridCol w="1044186">
                  <a:extLst>
                    <a:ext uri="{9D8B030D-6E8A-4147-A177-3AD203B41FA5}">
                      <a16:colId xmlns:a16="http://schemas.microsoft.com/office/drawing/2014/main" val="670456099"/>
                    </a:ext>
                  </a:extLst>
                </a:gridCol>
                <a:gridCol w="1170912">
                  <a:extLst>
                    <a:ext uri="{9D8B030D-6E8A-4147-A177-3AD203B41FA5}">
                      <a16:colId xmlns:a16="http://schemas.microsoft.com/office/drawing/2014/main" val="12983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Signature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Scheme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level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 size(Bytes)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6792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GCKSign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3,104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3366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 (</a:t>
                      </a:r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conserparam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3,186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0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Dilithium-III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3,293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706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 (original)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3,605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959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 (</a:t>
                      </a:r>
                      <a:r>
                        <a:rPr lang="en-US" altLang="ko-Kore-KR" sz="9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conserparam</a:t>
                      </a:r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4200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Dilithium-V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4,595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9618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 (original)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altLang="ko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,055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6508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 (</a:t>
                      </a:r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conserparam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altLang="ko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,385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58462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AlMer</a:t>
                      </a:r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 (revised, PARAM1)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5,904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792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SPHINCS+ 128s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7,856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086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AlMer</a:t>
                      </a:r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 (revised, PARAM1)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13,080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623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SPHINCS+ 192s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16,224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3061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SPHINCS+ 128f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17,088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86086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/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FIPS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17,088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9093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AlMer</a:t>
                      </a:r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 (revised, PARAM1)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25,152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08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SPHINCS+ 256s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29,792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126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SPHINCS+ 192f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35,664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482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SPHINCS+ 256f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49,856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2112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33345BF-F857-AF28-D2A7-717F3AE91FBC}"/>
              </a:ext>
            </a:extLst>
          </p:cNvPr>
          <p:cNvGrpSpPr/>
          <p:nvPr/>
        </p:nvGrpSpPr>
        <p:grpSpPr>
          <a:xfrm>
            <a:off x="10212557" y="2157821"/>
            <a:ext cx="1701080" cy="265472"/>
            <a:chOff x="9716237" y="2025085"/>
            <a:chExt cx="1701080" cy="265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F907DE-104E-931C-2902-74A66A60B1BD}"/>
                </a:ext>
              </a:extLst>
            </p:cNvPr>
            <p:cNvSpPr/>
            <p:nvPr/>
          </p:nvSpPr>
          <p:spPr>
            <a:xfrm>
              <a:off x="9716237" y="2025086"/>
              <a:ext cx="265471" cy="265471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2A1B46E-B8CA-61B7-BC49-DC7EF8B2ECA0}"/>
                </a:ext>
              </a:extLst>
            </p:cNvPr>
            <p:cNvSpPr/>
            <p:nvPr/>
          </p:nvSpPr>
          <p:spPr>
            <a:xfrm>
              <a:off x="9981709" y="2025085"/>
              <a:ext cx="1435608" cy="2654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NIST standards/candidates</a:t>
              </a:r>
              <a:endPara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A00EE8-9BE5-4E00-805B-CDAF9E5F6BBE}"/>
              </a:ext>
            </a:extLst>
          </p:cNvPr>
          <p:cNvGrpSpPr/>
          <p:nvPr/>
        </p:nvGrpSpPr>
        <p:grpSpPr>
          <a:xfrm>
            <a:off x="10212557" y="1801041"/>
            <a:ext cx="1701080" cy="265472"/>
            <a:chOff x="9716237" y="2025085"/>
            <a:chExt cx="1701080" cy="265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C719A15-C4C7-4D6A-9249-158DAB4E3947}"/>
                </a:ext>
              </a:extLst>
            </p:cNvPr>
            <p:cNvSpPr/>
            <p:nvPr/>
          </p:nvSpPr>
          <p:spPr>
            <a:xfrm>
              <a:off x="9716237" y="2025086"/>
              <a:ext cx="265471" cy="265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9195FC-8DBA-48B3-820A-4094F2D6CCC8}"/>
                </a:ext>
              </a:extLst>
            </p:cNvPr>
            <p:cNvSpPr/>
            <p:nvPr/>
          </p:nvSpPr>
          <p:spPr>
            <a:xfrm>
              <a:off x="9981709" y="2025085"/>
              <a:ext cx="1435608" cy="2654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KpqC</a:t>
              </a:r>
              <a:r>
                <a:rPr lang="en-US" altLang="ko-KR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standards/candidates</a:t>
              </a:r>
              <a:endPara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486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NIST Post-quantum Security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7D7948-3832-1FDC-A4DE-44939B2344C9}"/>
                  </a:ext>
                </a:extLst>
              </p:cNvPr>
              <p:cNvSpPr txBox="1"/>
              <p:nvPr/>
            </p:nvSpPr>
            <p:spPr>
              <a:xfrm>
                <a:off x="0" y="1195882"/>
                <a:ext cx="11549276" cy="1923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NIST</a:t>
                </a:r>
                <a:r>
                  <a:rPr kumimoji="1" lang="ko-KR" altLang="en-US" sz="2200" dirty="0"/>
                  <a:t>는 </a:t>
                </a:r>
                <a:r>
                  <a:rPr kumimoji="1" lang="en-US" altLang="ko-KR" sz="2200" dirty="0"/>
                  <a:t>AES</a:t>
                </a:r>
                <a:r>
                  <a:rPr kumimoji="1" lang="ko-KR" altLang="en-US" sz="2200" dirty="0"/>
                  <a:t>에 대한 </a:t>
                </a:r>
                <a:r>
                  <a:rPr kumimoji="1" lang="ko-KR" altLang="en-US" sz="2200" dirty="0">
                    <a:solidFill>
                      <a:srgbClr val="C00000"/>
                    </a:solidFill>
                  </a:rPr>
                  <a:t>양자</a:t>
                </a:r>
                <a:r>
                  <a:rPr kumimoji="1" lang="en-US" altLang="ko-KR" sz="2200" dirty="0">
                    <a:solidFill>
                      <a:srgbClr val="C00000"/>
                    </a:solidFill>
                  </a:rPr>
                  <a:t> </a:t>
                </a:r>
                <a:r>
                  <a:rPr kumimoji="1" lang="ko-KR" altLang="en-US" sz="2200" dirty="0">
                    <a:solidFill>
                      <a:srgbClr val="C00000"/>
                    </a:solidFill>
                  </a:rPr>
                  <a:t>키 복구 공격 </a:t>
                </a:r>
                <a:r>
                  <a:rPr kumimoji="1" lang="en-US" altLang="ko-KR" sz="2200" dirty="0">
                    <a:solidFill>
                      <a:srgbClr val="C00000"/>
                    </a:solidFill>
                  </a:rPr>
                  <a:t>(Grover’ search) </a:t>
                </a:r>
                <a:r>
                  <a:rPr kumimoji="1" lang="ko-KR" altLang="en-US" sz="2200" dirty="0">
                    <a:solidFill>
                      <a:srgbClr val="C00000"/>
                    </a:solidFill>
                  </a:rPr>
                  <a:t>의 복잡도</a:t>
                </a:r>
                <a:r>
                  <a:rPr kumimoji="1" lang="ko-KR" altLang="en-US" sz="2200" dirty="0"/>
                  <a:t>에 따라 양자 후 보안 강도를 정의하고 시작 </a:t>
                </a:r>
                <a:r>
                  <a:rPr kumimoji="1" lang="en-US" altLang="ko-KR" sz="2200" dirty="0">
                    <a:sym typeface="Wingdings" pitchFamily="2" charset="2"/>
                  </a:rPr>
                  <a:t>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dirty="0" err="1">
                    <a:sym typeface="Wingdings" pitchFamily="2" charset="2"/>
                  </a:rPr>
                  <a:t>Grassl</a:t>
                </a:r>
                <a:r>
                  <a:rPr kumimoji="1" lang="en-US" altLang="ko-KR" sz="2200" dirty="0">
                    <a:sym typeface="Wingdings" pitchFamily="2" charset="2"/>
                  </a:rPr>
                  <a:t> et al.</a:t>
                </a:r>
                <a:r>
                  <a:rPr kumimoji="1" lang="ko-KR" altLang="en-US" sz="2200" dirty="0">
                    <a:sym typeface="Wingdings" pitchFamily="2" charset="2"/>
                  </a:rPr>
                  <a:t>의 </a:t>
                </a:r>
                <a:r>
                  <a:rPr kumimoji="1" lang="en-US" altLang="ko-KR" sz="2200" dirty="0">
                    <a:sym typeface="Wingdings" pitchFamily="2" charset="2"/>
                  </a:rPr>
                  <a:t>2016</a:t>
                </a:r>
                <a:r>
                  <a:rPr kumimoji="1" lang="ko-KR" altLang="en-US" sz="2200" dirty="0">
                    <a:sym typeface="Wingdings" pitchFamily="2" charset="2"/>
                  </a:rPr>
                  <a:t>년도 연구를 인용 </a:t>
                </a:r>
                <a:endParaRPr kumimoji="1" lang="en-US" altLang="ko-KR" sz="2200" dirty="0">
                  <a:sym typeface="Wingdings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1500" dirty="0">
                  <a:sym typeface="Wingdings" pitchFamily="2" charset="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Level 1: AES-128</a:t>
                </a:r>
                <a:r>
                  <a:rPr kumimoji="1" lang="ko-KR" altLang="en-US" sz="2000" dirty="0">
                    <a:sym typeface="Wingdings" pitchFamily="2" charset="2"/>
                  </a:rPr>
                  <a:t>을 깨는 어려움과 비슷하거나 더 어려운 난이도 </a:t>
                </a:r>
                <a:r>
                  <a:rPr kumimoji="1" lang="en-US" altLang="ko-KR" sz="20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170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Level 3: AES-192</a:t>
                </a:r>
                <a:r>
                  <a:rPr kumimoji="1" lang="ko-KR" altLang="en-US" sz="2000" dirty="0">
                    <a:sym typeface="Wingdings" pitchFamily="2" charset="2"/>
                  </a:rPr>
                  <a:t>을 깨는 어려움과 비슷하거나 더 어려운 난이도 </a:t>
                </a:r>
                <a:r>
                  <a:rPr kumimoji="1" lang="en-US" altLang="ko-KR" sz="20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233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Level 5: AES-256</a:t>
                </a:r>
                <a:r>
                  <a:rPr kumimoji="1" lang="ko-KR" altLang="en-US" sz="2000" dirty="0">
                    <a:sym typeface="Wingdings" pitchFamily="2" charset="2"/>
                  </a:rPr>
                  <a:t>을 깨는 어려움과 비슷하거나 더 어려운 난이도 </a:t>
                </a:r>
                <a:r>
                  <a:rPr kumimoji="1" lang="en-US" altLang="ko-KR" sz="20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298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)</a:t>
                </a:r>
                <a:endParaRPr kumimoji="1" lang="en-US" altLang="ko-K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7D7948-3832-1FDC-A4DE-44939B234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5882"/>
                <a:ext cx="11549276" cy="1923604"/>
              </a:xfrm>
              <a:prstGeom prst="rect">
                <a:avLst/>
              </a:prstGeom>
              <a:blipFill>
                <a:blip r:embed="rId2"/>
                <a:stretch>
                  <a:fillRect l="-659" t="-1974" b="-46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697D4AA-30CC-6951-17F3-26BD75A07F85}"/>
              </a:ext>
            </a:extLst>
          </p:cNvPr>
          <p:cNvSpPr txBox="1"/>
          <p:nvPr/>
        </p:nvSpPr>
        <p:spPr>
          <a:xfrm>
            <a:off x="136633" y="6523768"/>
            <a:ext cx="121604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 dirty="0"/>
              <a:t>Grassl, M., Langenberg, B., Roetteler, M., Steinwandt, R.: Applying Grovers algorithm to AES: Quantum resource estimates. In: Takagi, T. (ed.) Post-Quantum Cryptography. pp. 2943. Springer International Publishing, Cham (2016)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60B51E-B255-899C-0AF7-42F2B9EA6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15" y="3407014"/>
            <a:ext cx="6368743" cy="3060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82F23F-A4B1-A2A7-F55A-371E5C63DD2E}"/>
                  </a:ext>
                </a:extLst>
              </p:cNvPr>
              <p:cNvSpPr txBox="1"/>
              <p:nvPr/>
            </p:nvSpPr>
            <p:spPr>
              <a:xfrm>
                <a:off x="9251496" y="2506780"/>
                <a:ext cx="25866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b="1" dirty="0"/>
                  <a:t>( </a:t>
                </a:r>
                <a:r>
                  <a:rPr kumimoji="1" lang="en-US" altLang="ko-Kore-KR" sz="1400" b="1" dirty="0">
                    <a:solidFill>
                      <a:srgbClr val="C00000"/>
                    </a:solidFill>
                  </a:rPr>
                  <a:t>Total gates </a:t>
                </a:r>
                <a14:m>
                  <m:oMath xmlns:m="http://schemas.openxmlformats.org/officeDocument/2006/math">
                    <m:r>
                      <a:rPr kumimoji="1" lang="en-US" altLang="ko-Kore-KR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ko-Kore-KR" sz="1400" b="1" dirty="0">
                    <a:solidFill>
                      <a:srgbClr val="C00000"/>
                    </a:solidFill>
                  </a:rPr>
                  <a:t> Total depth</a:t>
                </a:r>
                <a:r>
                  <a:rPr kumimoji="1" lang="en-US" altLang="ko-Kore-KR" sz="1400" b="1" dirty="0"/>
                  <a:t> )</a:t>
                </a:r>
                <a:endParaRPr kumimoji="1" lang="ko-Kore-KR" altLang="en-US" sz="1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82F23F-A4B1-A2A7-F55A-371E5C63D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496" y="2506780"/>
                <a:ext cx="2586670" cy="307777"/>
              </a:xfrm>
              <a:prstGeom prst="rect">
                <a:avLst/>
              </a:prstGeom>
              <a:blipFill>
                <a:blip r:embed="rId4"/>
                <a:stretch>
                  <a:fillRect l="-976" t="-4000" r="-488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5E05BC5-ACB9-35BD-08E8-09C440C02A93}"/>
              </a:ext>
            </a:extLst>
          </p:cNvPr>
          <p:cNvSpPr txBox="1"/>
          <p:nvPr/>
        </p:nvSpPr>
        <p:spPr>
          <a:xfrm>
            <a:off x="9176022" y="2404045"/>
            <a:ext cx="26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*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3590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</a:t>
            </a:r>
            <a:r>
              <a:rPr lang="en-US" altLang="ko-KR" dirty="0"/>
              <a:t> + NIST </a:t>
            </a:r>
            <a:r>
              <a:rPr lang="ko-KR" altLang="en-US" dirty="0"/>
              <a:t>표준 서명 알고리즘의 공개키 크기 비교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A398063-9094-BB22-77A6-2D14497B3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>
            <a:normAutofit/>
          </a:bodyPr>
          <a:lstStyle/>
          <a:p>
            <a:r>
              <a:rPr kumimoji="1" lang="ko-KR" altLang="en-US" sz="1500" dirty="0"/>
              <a:t>모든 </a:t>
            </a:r>
            <a:r>
              <a:rPr kumimoji="1" lang="en-US" altLang="ko-KR" sz="1500" dirty="0" err="1"/>
              <a:t>KpqC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알고리즘과 </a:t>
            </a:r>
            <a:r>
              <a:rPr kumimoji="1" lang="en-US" altLang="ko-KR" sz="1500" dirty="0"/>
              <a:t>NIST </a:t>
            </a:r>
            <a:r>
              <a:rPr kumimoji="1" lang="ko-KR" altLang="en-US" sz="1500" dirty="0"/>
              <a:t>표준과 공개키 크기를 비교</a:t>
            </a:r>
            <a:endParaRPr kumimoji="1" lang="en-US" altLang="ko-KR" sz="1500" dirty="0"/>
          </a:p>
          <a:p>
            <a:pPr lvl="1"/>
            <a:r>
              <a:rPr kumimoji="1" lang="en-US" altLang="ko-KR" sz="1100" dirty="0" err="1"/>
              <a:t>KpqC</a:t>
            </a:r>
            <a:r>
              <a:rPr kumimoji="1" lang="en-US" altLang="ko-KR" sz="1100" dirty="0"/>
              <a:t> + NIST </a:t>
            </a:r>
            <a:r>
              <a:rPr kumimoji="1" lang="ko-KR" altLang="en-US" sz="1100" dirty="0"/>
              <a:t>표준 알고리즘 중에서 가장 작은 공개키 크기</a:t>
            </a:r>
            <a:r>
              <a:rPr kumimoji="1" lang="en-US" altLang="ko-KR" sz="1100" dirty="0"/>
              <a:t>: SPHINCS+, FIPS, </a:t>
            </a:r>
            <a:r>
              <a:rPr kumimoji="1" lang="en-US" altLang="ko-KR" sz="1100" b="1" dirty="0" err="1">
                <a:solidFill>
                  <a:srgbClr val="FF0000"/>
                </a:solidFill>
              </a:rPr>
              <a:t>AIMer</a:t>
            </a:r>
            <a:endParaRPr kumimoji="1" lang="en-US" altLang="ko-KR" sz="1100" b="1" dirty="0">
              <a:solidFill>
                <a:srgbClr val="FF0000"/>
              </a:solidFill>
            </a:endParaRPr>
          </a:p>
          <a:p>
            <a:r>
              <a:rPr kumimoji="1" lang="en-US" altLang="ko-KR" sz="1500" dirty="0" err="1"/>
              <a:t>AIMer</a:t>
            </a:r>
            <a:r>
              <a:rPr kumimoji="1" lang="ko-KR" altLang="en-US" sz="1500" dirty="0"/>
              <a:t>의 공개키 크기는 서명 </a:t>
            </a:r>
            <a:r>
              <a:rPr kumimoji="1" lang="en-US" altLang="ko-KR" sz="1500" dirty="0"/>
              <a:t>NIST </a:t>
            </a:r>
            <a:r>
              <a:rPr kumimoji="1" lang="ko-KR" altLang="en-US" sz="1500" dirty="0"/>
              <a:t>표준과 </a:t>
            </a:r>
            <a:r>
              <a:rPr kumimoji="1" lang="en-US" altLang="ko-KR" sz="1500" dirty="0" err="1"/>
              <a:t>KpqC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후보 알고리즘 중에서도 가장 작은 크기를 가짐</a:t>
            </a:r>
            <a:endParaRPr kumimoji="1" lang="en-US" altLang="ko-KR" sz="1500" dirty="0"/>
          </a:p>
          <a:p>
            <a:pPr lvl="1"/>
            <a:r>
              <a:rPr kumimoji="1" lang="ko-KR" altLang="en-US" sz="1100" dirty="0"/>
              <a:t>공개키 크기는 네트워크 트래픽에 영향을 주는 요소</a:t>
            </a:r>
            <a:endParaRPr kumimoji="1" lang="en-US" altLang="ko-KR" sz="1100" dirty="0"/>
          </a:p>
          <a:p>
            <a:pPr lvl="1"/>
            <a:r>
              <a:rPr kumimoji="1" lang="en-US" altLang="ko-KR" sz="1100" dirty="0" err="1"/>
              <a:t>AIMer</a:t>
            </a:r>
            <a:r>
              <a:rPr kumimoji="1" lang="ko-KR" altLang="en-US" sz="1100" dirty="0"/>
              <a:t>는 공개키가 가장 작은 알고리즘이므로 이 부분에서 </a:t>
            </a:r>
            <a:r>
              <a:rPr kumimoji="1" lang="ko-KR" altLang="en-US" sz="1100" b="1" dirty="0">
                <a:solidFill>
                  <a:srgbClr val="0070C0"/>
                </a:solidFill>
              </a:rPr>
              <a:t>강점이 존재</a:t>
            </a:r>
            <a:endParaRPr kumimoji="1" lang="en-US" altLang="ko-KR" sz="1100" b="1" dirty="0">
              <a:solidFill>
                <a:srgbClr val="0070C0"/>
              </a:solidFill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01E78E0-7242-92CD-1AB5-CEFBB5E4ADD2}"/>
              </a:ext>
            </a:extLst>
          </p:cNvPr>
          <p:cNvGraphicFramePr>
            <a:graphicFrameLocks noGrp="1"/>
          </p:cNvGraphicFramePr>
          <p:nvPr/>
        </p:nvGraphicFramePr>
        <p:xfrm>
          <a:off x="350887" y="2750587"/>
          <a:ext cx="5745113" cy="41204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761">
                  <a:extLst>
                    <a:ext uri="{9D8B030D-6E8A-4147-A177-3AD203B41FA5}">
                      <a16:colId xmlns:a16="http://schemas.microsoft.com/office/drawing/2014/main" val="1461087366"/>
                    </a:ext>
                  </a:extLst>
                </a:gridCol>
                <a:gridCol w="2949517">
                  <a:extLst>
                    <a:ext uri="{9D8B030D-6E8A-4147-A177-3AD203B41FA5}">
                      <a16:colId xmlns:a16="http://schemas.microsoft.com/office/drawing/2014/main" val="3442330754"/>
                    </a:ext>
                  </a:extLst>
                </a:gridCol>
                <a:gridCol w="1038287">
                  <a:extLst>
                    <a:ext uri="{9D8B030D-6E8A-4147-A177-3AD203B41FA5}">
                      <a16:colId xmlns:a16="http://schemas.microsoft.com/office/drawing/2014/main" val="2069197632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565071880"/>
                    </a:ext>
                  </a:extLst>
                </a:gridCol>
              </a:tblGrid>
              <a:tr h="2342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Signature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Scheme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level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 key(byte)</a:t>
                      </a:r>
                      <a:endParaRPr lang="ko-Kore-KR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340175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SPHINCS+128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24385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fontAlgn="ctr"/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FIPS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310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AIMer</a:t>
                      </a:r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 (revised)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88660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SPHINCS+192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873899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AIMer</a:t>
                      </a:r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 (revised)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1844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SPHINCS+256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97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AIMer</a:t>
                      </a:r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 (revised)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808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SOLMAE-512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896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877020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Peregrine-512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897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63209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/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FALCON-512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897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7207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HAETAE-II (revised)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992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18781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Dilithium</a:t>
                      </a:r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1,312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676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HAETAE-III (revised)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1,472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28369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 (original)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1,564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281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GCKSign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1,760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11211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SOLMAE-1024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1,792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96727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Peregrine-1024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1,793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5379502"/>
                  </a:ext>
                </a:extLst>
              </a:tr>
            </a:tbl>
          </a:graphicData>
        </a:graphic>
      </p:graphicFrame>
      <p:graphicFrame>
        <p:nvGraphicFramePr>
          <p:cNvPr id="3" name="표 9">
            <a:extLst>
              <a:ext uri="{FF2B5EF4-FFF2-40B4-BE49-F238E27FC236}">
                <a16:creationId xmlns:a16="http://schemas.microsoft.com/office/drawing/2014/main" id="{228796CC-6959-9C91-B7EB-5641D9ED8543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2750587"/>
          <a:ext cx="5745114" cy="38918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6097">
                  <a:extLst>
                    <a:ext uri="{9D8B030D-6E8A-4147-A177-3AD203B41FA5}">
                      <a16:colId xmlns:a16="http://schemas.microsoft.com/office/drawing/2014/main" val="1790378638"/>
                    </a:ext>
                  </a:extLst>
                </a:gridCol>
                <a:gridCol w="2881365">
                  <a:extLst>
                    <a:ext uri="{9D8B030D-6E8A-4147-A177-3AD203B41FA5}">
                      <a16:colId xmlns:a16="http://schemas.microsoft.com/office/drawing/2014/main" val="3442330754"/>
                    </a:ext>
                  </a:extLst>
                </a:gridCol>
                <a:gridCol w="1037530">
                  <a:extLst>
                    <a:ext uri="{9D8B030D-6E8A-4147-A177-3AD203B41FA5}">
                      <a16:colId xmlns:a16="http://schemas.microsoft.com/office/drawing/2014/main" val="2069197632"/>
                    </a:ext>
                  </a:extLst>
                </a:gridCol>
                <a:gridCol w="1120122">
                  <a:extLst>
                    <a:ext uri="{9D8B030D-6E8A-4147-A177-3AD203B41FA5}">
                      <a16:colId xmlns:a16="http://schemas.microsoft.com/office/drawing/2014/main" val="565071880"/>
                    </a:ext>
                  </a:extLst>
                </a:gridCol>
              </a:tblGrid>
              <a:tr h="2342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Signature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Scheme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level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 key(byte)</a:t>
                      </a:r>
                      <a:endParaRPr lang="ko-Kore-KR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3401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FALCON-1024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1,793</a:t>
                      </a:r>
                    </a:p>
                  </a:txBody>
                  <a:tcPr marL="9525" marR="9525" marT="9525" marB="0"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6805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Dilithium</a:t>
                      </a:r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</a:t>
                      </a:r>
                      <a:endParaRPr lang="en" sz="9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1,952</a:t>
                      </a:r>
                    </a:p>
                  </a:txBody>
                  <a:tcPr marL="9525" marR="9525" marT="9525" marB="0"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9467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GCKSign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1,952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75756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 (</a:t>
                      </a:r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conserparam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1,984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003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 (original)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1,997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9580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HAETAE-V (revised)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2,080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7683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 (</a:t>
                      </a:r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conserparam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2,443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38720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Dilithium</a:t>
                      </a:r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</a:t>
                      </a:r>
                      <a:endParaRPr lang="en" sz="9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2,592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541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 (original)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2,663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81451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GCKSign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3,040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21369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 (</a:t>
                      </a:r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conserparam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3,091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9678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MQSign-72-46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328,411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1553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MQSign-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112-72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1,238,761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80639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pqsigRM-613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1,285,120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47591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MQSign-148-96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2,892,961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41071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pqsigRM-612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4,194,304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978469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94409DF8-03D9-40C2-4557-5B4CB28678DB}"/>
              </a:ext>
            </a:extLst>
          </p:cNvPr>
          <p:cNvGrpSpPr/>
          <p:nvPr/>
        </p:nvGrpSpPr>
        <p:grpSpPr>
          <a:xfrm>
            <a:off x="10212557" y="2435236"/>
            <a:ext cx="1701080" cy="265472"/>
            <a:chOff x="9716237" y="2025085"/>
            <a:chExt cx="1701080" cy="265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3C648C-EA2A-EA92-AEC1-88A12A3BAB36}"/>
                </a:ext>
              </a:extLst>
            </p:cNvPr>
            <p:cNvSpPr/>
            <p:nvPr/>
          </p:nvSpPr>
          <p:spPr>
            <a:xfrm>
              <a:off x="9716237" y="2025086"/>
              <a:ext cx="265471" cy="265471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FE68B05-4BF8-DE97-6CE5-577F47A59ADA}"/>
                </a:ext>
              </a:extLst>
            </p:cNvPr>
            <p:cNvSpPr/>
            <p:nvPr/>
          </p:nvSpPr>
          <p:spPr>
            <a:xfrm>
              <a:off x="9981709" y="2025085"/>
              <a:ext cx="1435608" cy="2654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NIST standards/candidates</a:t>
              </a:r>
              <a:endPara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1E9FA5-C2A6-48AE-B807-439140B1A4A6}"/>
              </a:ext>
            </a:extLst>
          </p:cNvPr>
          <p:cNvGrpSpPr/>
          <p:nvPr/>
        </p:nvGrpSpPr>
        <p:grpSpPr>
          <a:xfrm>
            <a:off x="10212557" y="2055104"/>
            <a:ext cx="1701080" cy="265472"/>
            <a:chOff x="9716237" y="2025085"/>
            <a:chExt cx="1701080" cy="2654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EDF4824-52D7-4FD3-978C-6F402EAC40DA}"/>
                </a:ext>
              </a:extLst>
            </p:cNvPr>
            <p:cNvSpPr/>
            <p:nvPr/>
          </p:nvSpPr>
          <p:spPr>
            <a:xfrm>
              <a:off x="9716237" y="2025086"/>
              <a:ext cx="265471" cy="265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B017FFB-EDA4-4AEF-95E5-C421ADC25AA7}"/>
                </a:ext>
              </a:extLst>
            </p:cNvPr>
            <p:cNvSpPr/>
            <p:nvPr/>
          </p:nvSpPr>
          <p:spPr>
            <a:xfrm>
              <a:off x="9981709" y="2025085"/>
              <a:ext cx="1435608" cy="2654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KpqC</a:t>
              </a:r>
              <a:r>
                <a:rPr lang="en-US" altLang="ko-KR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standards/candidates</a:t>
              </a:r>
              <a:endPara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100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13AF7-6448-9EDB-1CF8-2863FABF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</a:t>
            </a:r>
            <a:r>
              <a:rPr lang="en-US" altLang="ko-KR" dirty="0"/>
              <a:t> + NIST </a:t>
            </a:r>
            <a:r>
              <a:rPr lang="ko-KR" altLang="en-US" dirty="0"/>
              <a:t>표준 서명 알고리즘의 비밀키 크기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090D4C-B4F0-6ED4-BE5D-4E27B5FFE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r>
              <a:rPr kumimoji="1" lang="ko-KR" altLang="en-US" sz="1500" dirty="0"/>
              <a:t>모든 </a:t>
            </a:r>
            <a:r>
              <a:rPr kumimoji="1" lang="en-US" altLang="ko-KR" sz="1500" dirty="0" err="1"/>
              <a:t>KpqC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알고리즘과 </a:t>
            </a:r>
            <a:r>
              <a:rPr kumimoji="1" lang="en-US" altLang="ko-KR" sz="1500" dirty="0"/>
              <a:t>NIST </a:t>
            </a:r>
            <a:r>
              <a:rPr kumimoji="1" lang="ko-KR" altLang="en-US" sz="1500" dirty="0"/>
              <a:t>표준과 비밀키 크기를 비교</a:t>
            </a:r>
            <a:endParaRPr kumimoji="1" lang="en-US" altLang="ko-KR" sz="1500" dirty="0"/>
          </a:p>
          <a:p>
            <a:pPr lvl="1"/>
            <a:r>
              <a:rPr kumimoji="1" lang="en-US" altLang="ko-KR" sz="1100" dirty="0" err="1"/>
              <a:t>KpqC</a:t>
            </a:r>
            <a:r>
              <a:rPr kumimoji="1" lang="en-US" altLang="ko-KR" sz="1100" dirty="0"/>
              <a:t> + NIST </a:t>
            </a:r>
            <a:r>
              <a:rPr kumimoji="1" lang="ko-KR" altLang="en-US" sz="1100" dirty="0"/>
              <a:t>표준 알고리즘 중에서 가장 작은 비밀키 크기</a:t>
            </a:r>
            <a:r>
              <a:rPr kumimoji="1" lang="en-US" altLang="ko-KR" sz="1100" dirty="0"/>
              <a:t>: </a:t>
            </a:r>
            <a:r>
              <a:rPr kumimoji="1" lang="en-US" altLang="ko-KR" sz="1100" b="1" dirty="0" err="1">
                <a:solidFill>
                  <a:srgbClr val="FF0000"/>
                </a:solidFill>
              </a:rPr>
              <a:t>AIMer</a:t>
            </a:r>
            <a:endParaRPr kumimoji="1" lang="en-US" altLang="ko-KR" sz="1100" b="1" dirty="0">
              <a:solidFill>
                <a:srgbClr val="FF0000"/>
              </a:solidFill>
            </a:endParaRPr>
          </a:p>
          <a:p>
            <a:r>
              <a:rPr kumimoji="1" lang="en-US" altLang="ko-KR" sz="1500" dirty="0" err="1"/>
              <a:t>AIMer</a:t>
            </a:r>
            <a:r>
              <a:rPr kumimoji="1" lang="ko-KR" altLang="en-US" sz="1500" dirty="0"/>
              <a:t>의 비밀키 크기도 공개키와 마찬가지로 가장 작은 크기를 가짐</a:t>
            </a:r>
            <a:endParaRPr kumimoji="1" lang="en-US" altLang="ko-KR" sz="1500" dirty="0"/>
          </a:p>
          <a:p>
            <a:pPr lvl="1"/>
            <a:r>
              <a:rPr kumimoji="1" lang="ko-KR" altLang="en-US" sz="1100" dirty="0"/>
              <a:t>비밀키 크기는 </a:t>
            </a:r>
            <a:r>
              <a:rPr kumimoji="1" lang="ko-KR" altLang="en-US" sz="1100" b="1" u="sng" dirty="0"/>
              <a:t>네트워크 트래픽에 영향을 주지 않음</a:t>
            </a:r>
            <a:endParaRPr kumimoji="1" lang="en-US" altLang="ko-KR" sz="1100" b="1" u="sng" dirty="0"/>
          </a:p>
          <a:p>
            <a:pPr lvl="1"/>
            <a:r>
              <a:rPr kumimoji="1" lang="ko-KR" altLang="en-US" sz="1100" b="1" dirty="0">
                <a:solidFill>
                  <a:srgbClr val="FF0000"/>
                </a:solidFill>
              </a:rPr>
              <a:t>하지만 키 관리 측면에서 유리한 부분이 여전히 존재</a:t>
            </a:r>
            <a:endParaRPr kumimoji="1" lang="en-US" altLang="ko-KR" sz="1100" b="1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sz="1100" dirty="0" err="1"/>
              <a:t>AIMer</a:t>
            </a:r>
            <a:r>
              <a:rPr kumimoji="1" lang="ko-KR" altLang="en-US" sz="1100" dirty="0"/>
              <a:t>는 비밀키가 가장 작은 알고리즘이므로 이 부분에서 </a:t>
            </a:r>
            <a:r>
              <a:rPr kumimoji="1" lang="ko-KR" altLang="en-US" sz="1100" b="1" dirty="0">
                <a:solidFill>
                  <a:srgbClr val="0070C0"/>
                </a:solidFill>
              </a:rPr>
              <a:t>강점이 존재</a:t>
            </a:r>
            <a:endParaRPr kumimoji="1" lang="en-US" altLang="ko-KR" sz="11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64503CF6-C0D5-4C9D-9D7D-B8221A817CE1}"/>
              </a:ext>
            </a:extLst>
          </p:cNvPr>
          <p:cNvGraphicFramePr>
            <a:graphicFrameLocks noGrp="1"/>
          </p:cNvGraphicFramePr>
          <p:nvPr/>
        </p:nvGraphicFramePr>
        <p:xfrm>
          <a:off x="257608" y="2748274"/>
          <a:ext cx="5838392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5004">
                  <a:extLst>
                    <a:ext uri="{9D8B030D-6E8A-4147-A177-3AD203B41FA5}">
                      <a16:colId xmlns:a16="http://schemas.microsoft.com/office/drawing/2014/main" val="1461087366"/>
                    </a:ext>
                  </a:extLst>
                </a:gridCol>
                <a:gridCol w="2837652">
                  <a:extLst>
                    <a:ext uri="{9D8B030D-6E8A-4147-A177-3AD203B41FA5}">
                      <a16:colId xmlns:a16="http://schemas.microsoft.com/office/drawing/2014/main" val="3442330754"/>
                    </a:ext>
                  </a:extLst>
                </a:gridCol>
                <a:gridCol w="1087428">
                  <a:extLst>
                    <a:ext uri="{9D8B030D-6E8A-4147-A177-3AD203B41FA5}">
                      <a16:colId xmlns:a16="http://schemas.microsoft.com/office/drawing/2014/main" val="2069197632"/>
                    </a:ext>
                  </a:extLst>
                </a:gridCol>
                <a:gridCol w="1138308">
                  <a:extLst>
                    <a:ext uri="{9D8B030D-6E8A-4147-A177-3AD203B41FA5}">
                      <a16:colId xmlns:a16="http://schemas.microsoft.com/office/drawing/2014/main" val="565071880"/>
                    </a:ext>
                  </a:extLst>
                </a:gridCol>
              </a:tblGrid>
              <a:tr h="173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Signature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Scheme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level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Private key(byte)</a:t>
                      </a:r>
                      <a:endParaRPr lang="ko-Kore-KR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3401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AIMer-I</a:t>
                      </a:r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(revised)</a:t>
                      </a:r>
                      <a:endParaRPr lang="en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243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AIMer-III</a:t>
                      </a:r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(revised)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737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AIMer-V</a:t>
                      </a:r>
                      <a:r>
                        <a:rPr lang="en-US" altLang="ko-Kore-KR" sz="9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(revised)</a:t>
                      </a:r>
                      <a:endParaRPr lang="en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60192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SPHINCS+128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8866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FIPS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508746"/>
                  </a:ext>
                </a:extLst>
              </a:tr>
              <a:tr h="193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SPHINCS+192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18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SPHINCS+256</a:t>
                      </a:r>
                      <a:endParaRPr lang="en-US" altLang="ko-Kore-KR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8082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GCKSign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288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72071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GCKSign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288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8781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GCKSign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544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67688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SOLMAE-512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1,281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46003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Peregrine-512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1,281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225427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FALCON-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1,281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281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HAETAE-II (revised)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1,376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1396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HAETAE-III (revised)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2,080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560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 (original)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2,266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121199"/>
                  </a:ext>
                </a:extLst>
              </a:tr>
              <a:tr h="211183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SOLMAE-1024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2,305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72422"/>
                  </a:ext>
                </a:extLst>
              </a:tr>
            </a:tbl>
          </a:graphicData>
        </a:graphic>
      </p:graphicFrame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C9B860F2-7F3F-5944-FDAF-A653ED54D6D7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2748272"/>
          <a:ext cx="5838393" cy="3886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948">
                  <a:extLst>
                    <a:ext uri="{9D8B030D-6E8A-4147-A177-3AD203B41FA5}">
                      <a16:colId xmlns:a16="http://schemas.microsoft.com/office/drawing/2014/main" val="1790378638"/>
                    </a:ext>
                  </a:extLst>
                </a:gridCol>
                <a:gridCol w="2921682">
                  <a:extLst>
                    <a:ext uri="{9D8B030D-6E8A-4147-A177-3AD203B41FA5}">
                      <a16:colId xmlns:a16="http://schemas.microsoft.com/office/drawing/2014/main" val="3442330754"/>
                    </a:ext>
                  </a:extLst>
                </a:gridCol>
                <a:gridCol w="1082455">
                  <a:extLst>
                    <a:ext uri="{9D8B030D-6E8A-4147-A177-3AD203B41FA5}">
                      <a16:colId xmlns:a16="http://schemas.microsoft.com/office/drawing/2014/main" val="2069197632"/>
                    </a:ext>
                  </a:extLst>
                </a:gridCol>
                <a:gridCol w="1138308">
                  <a:extLst>
                    <a:ext uri="{9D8B030D-6E8A-4147-A177-3AD203B41FA5}">
                      <a16:colId xmlns:a16="http://schemas.microsoft.com/office/drawing/2014/main" val="5650718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Signature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Scheme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level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Private key(byte)</a:t>
                      </a:r>
                      <a:endParaRPr lang="ko-Kore-KR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34017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Peregrine-1024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2,305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41872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FALCON-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2,305</a:t>
                      </a:r>
                    </a:p>
                  </a:txBody>
                  <a:tcPr marL="9525" marR="9525" marT="9525" marB="0"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5731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Dilithium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2,528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45631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HAETAE-V (revised)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2,720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87840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 (</a:t>
                      </a:r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conserparam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2,800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31396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 (original)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3,312</a:t>
                      </a:r>
                      <a:endParaRPr lang="en-US" altLang="ko-Kore-KR" sz="9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7683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 (</a:t>
                      </a:r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conserparam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3,914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38720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Dilithium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-III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4,000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541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 (original)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4,402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1451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Dilithium</a:t>
                      </a: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4,864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1369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NCCSign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-V(</a:t>
                      </a:r>
                      <a:r>
                        <a:rPr lang="en-US" alt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conserparam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4,940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678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MQSign-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72-46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15,561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1553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pqsigRM-612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24,592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8063910"/>
                  </a:ext>
                </a:extLst>
              </a:tr>
              <a:tr h="170919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MQSign-112-72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37,729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47591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MQSign-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148-96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66,421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41071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pqsigRM-</a:t>
                      </a:r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613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331,074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978469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814DBB6-0701-84FD-FCFE-A46E10BB4528}"/>
              </a:ext>
            </a:extLst>
          </p:cNvPr>
          <p:cNvGrpSpPr/>
          <p:nvPr/>
        </p:nvGrpSpPr>
        <p:grpSpPr>
          <a:xfrm>
            <a:off x="10212557" y="2432761"/>
            <a:ext cx="1701080" cy="265472"/>
            <a:chOff x="9716237" y="2025085"/>
            <a:chExt cx="1701080" cy="26547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15BD49-1D0D-8718-829F-9FB7752F8FA5}"/>
                </a:ext>
              </a:extLst>
            </p:cNvPr>
            <p:cNvSpPr/>
            <p:nvPr/>
          </p:nvSpPr>
          <p:spPr>
            <a:xfrm>
              <a:off x="9716237" y="2025086"/>
              <a:ext cx="265471" cy="265471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7CFE43-4F40-D881-B158-28A4495FA60C}"/>
                </a:ext>
              </a:extLst>
            </p:cNvPr>
            <p:cNvSpPr/>
            <p:nvPr/>
          </p:nvSpPr>
          <p:spPr>
            <a:xfrm>
              <a:off x="9981709" y="2025085"/>
              <a:ext cx="1435608" cy="2654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NIST standards/candidates</a:t>
              </a:r>
              <a:endPara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966EB3-9535-4E67-B2AD-FCEC92F6A76B}"/>
              </a:ext>
            </a:extLst>
          </p:cNvPr>
          <p:cNvGrpSpPr/>
          <p:nvPr/>
        </p:nvGrpSpPr>
        <p:grpSpPr>
          <a:xfrm>
            <a:off x="10212557" y="1684927"/>
            <a:ext cx="1701080" cy="265472"/>
            <a:chOff x="9716237" y="2025085"/>
            <a:chExt cx="1701080" cy="265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1130B87-73C9-43DF-9F7D-6289E59D084B}"/>
                </a:ext>
              </a:extLst>
            </p:cNvPr>
            <p:cNvSpPr/>
            <p:nvPr/>
          </p:nvSpPr>
          <p:spPr>
            <a:xfrm>
              <a:off x="9716237" y="2025086"/>
              <a:ext cx="265471" cy="265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D4CA36-01AE-49A1-A36E-625E8C4A24BF}"/>
                </a:ext>
              </a:extLst>
            </p:cNvPr>
            <p:cNvSpPr/>
            <p:nvPr/>
          </p:nvSpPr>
          <p:spPr>
            <a:xfrm>
              <a:off x="9981709" y="2025085"/>
              <a:ext cx="1435608" cy="2654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KpqC</a:t>
              </a:r>
              <a:r>
                <a:rPr lang="en-US" altLang="ko-KR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standards/candidates</a:t>
              </a:r>
              <a:endParaRPr lang="ko-KR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794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40691-326B-E0D7-4997-E322A3BB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AIMer</a:t>
            </a:r>
            <a:r>
              <a:rPr kumimoji="1" lang="en-US" altLang="en-US" dirty="0"/>
              <a:t> </a:t>
            </a:r>
            <a:r>
              <a:rPr kumimoji="1" lang="ko-KR" altLang="en-US" dirty="0"/>
              <a:t>알고리즘 성능 측정 및 비교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96C70E-FB50-1105-CCF6-8C58878437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ore-KR" altLang="en-US" b="1" dirty="0"/>
              <a:t>테스트</a:t>
            </a:r>
            <a:r>
              <a:rPr kumimoji="1" lang="ko-KR" altLang="en-US" b="1" dirty="0"/>
              <a:t> 환경</a:t>
            </a:r>
            <a:endParaRPr kumimoji="1" lang="en-US" altLang="ko-KR" b="1" dirty="0"/>
          </a:p>
          <a:p>
            <a:pPr lvl="1">
              <a:lnSpc>
                <a:spcPct val="120000"/>
              </a:lnSpc>
            </a:pPr>
            <a:r>
              <a:rPr kumimoji="1" lang="en-US" altLang="ko-Kore-KR" dirty="0"/>
              <a:t>Ubuntu 22.04, </a:t>
            </a:r>
            <a:r>
              <a:rPr kumimoji="1" lang="en-US" altLang="ko-KR" dirty="0"/>
              <a:t>Ryzen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r>
              <a:rPr kumimoji="1" lang="ko-KR" altLang="en-US" dirty="0"/>
              <a:t> </a:t>
            </a:r>
            <a:r>
              <a:rPr kumimoji="1" lang="en-US" altLang="ko-KR" dirty="0"/>
              <a:t>4800H, RTX 3060, 16GB RAM</a:t>
            </a:r>
          </a:p>
          <a:p>
            <a:pPr lvl="1">
              <a:lnSpc>
                <a:spcPct val="120000"/>
              </a:lnSpc>
            </a:pPr>
            <a:r>
              <a:rPr kumimoji="1" lang="en-US" altLang="ko-Kore-KR" dirty="0"/>
              <a:t>Ubuntu 22.04, Intel i5-8259U, Coffee Lake GT3e, 16GB RAM</a:t>
            </a:r>
          </a:p>
          <a:p>
            <a:pPr lvl="1">
              <a:lnSpc>
                <a:spcPct val="120000"/>
              </a:lnSpc>
            </a:pPr>
            <a:r>
              <a:rPr kumimoji="1" lang="en-US" altLang="ko-Kore-KR" b="1" dirty="0"/>
              <a:t>IDE: Visual Studio Code</a:t>
            </a:r>
          </a:p>
          <a:p>
            <a:pPr lvl="2">
              <a:lnSpc>
                <a:spcPct val="120000"/>
              </a:lnSpc>
            </a:pPr>
            <a:r>
              <a:rPr kumimoji="1" lang="ko-KR" altLang="en-US" dirty="0"/>
              <a:t>컴파일러가 없지만 대신 터미널이 내장된 편집기</a:t>
            </a:r>
            <a:endParaRPr kumimoji="1" lang="en-US" altLang="ko-KR" dirty="0"/>
          </a:p>
          <a:p>
            <a:pPr lvl="2">
              <a:lnSpc>
                <a:spcPct val="120000"/>
              </a:lnSpc>
            </a:pPr>
            <a:r>
              <a:rPr kumimoji="1" lang="ko-KR" altLang="en-US" dirty="0"/>
              <a:t>각종 확장을 통해 편리한 코딩이 가능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en-US" altLang="ko-Kore-KR" b="1" dirty="0"/>
              <a:t>Compiler: </a:t>
            </a:r>
            <a:r>
              <a:rPr kumimoji="1" lang="en-US" altLang="ko-Kore-KR" b="1" dirty="0" err="1"/>
              <a:t>gcc</a:t>
            </a:r>
            <a:r>
              <a:rPr kumimoji="1" lang="en-US" altLang="ko-Kore-KR" b="1" dirty="0"/>
              <a:t> 11.3.0</a:t>
            </a:r>
          </a:p>
          <a:p>
            <a:pPr lvl="1">
              <a:lnSpc>
                <a:spcPct val="120000"/>
              </a:lnSpc>
            </a:pPr>
            <a:r>
              <a:rPr kumimoji="1" lang="en-US" altLang="en-US" b="1" dirty="0">
                <a:solidFill>
                  <a:srgbClr val="FF0000"/>
                </a:solidFill>
              </a:rPr>
              <a:t>Optimization Level: O2</a:t>
            </a:r>
            <a:r>
              <a:rPr kumimoji="1" lang="ko-KR" altLang="en-US" b="1" dirty="0">
                <a:solidFill>
                  <a:srgbClr val="FF0000"/>
                </a:solidFill>
              </a:rPr>
              <a:t>와 </a:t>
            </a:r>
            <a:r>
              <a:rPr kumimoji="1" lang="en-US" altLang="ko-KR" b="1" dirty="0">
                <a:solidFill>
                  <a:srgbClr val="FF0000"/>
                </a:solidFill>
              </a:rPr>
              <a:t>O3 </a:t>
            </a:r>
            <a:r>
              <a:rPr kumimoji="1" lang="ko-KR" altLang="en-US" b="1" dirty="0">
                <a:solidFill>
                  <a:srgbClr val="FF0000"/>
                </a:solidFill>
              </a:rPr>
              <a:t>모두 테스트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lvl="2">
              <a:lnSpc>
                <a:spcPct val="120000"/>
              </a:lnSpc>
            </a:pPr>
            <a:r>
              <a:rPr kumimoji="1" lang="en-US" altLang="ko-KR" dirty="0" err="1"/>
              <a:t>AIMer</a:t>
            </a:r>
            <a:r>
              <a:rPr kumimoji="1" lang="ko-KR" altLang="en-US" dirty="0"/>
              <a:t>의 </a:t>
            </a:r>
            <a:r>
              <a:rPr kumimoji="1" lang="ko-KR" altLang="en-US" b="1" dirty="0">
                <a:solidFill>
                  <a:srgbClr val="0070C0"/>
                </a:solidFill>
              </a:rPr>
              <a:t>공개자료는 </a:t>
            </a:r>
            <a:r>
              <a:rPr kumimoji="1" lang="en-US" altLang="ko-KR" b="1" dirty="0">
                <a:solidFill>
                  <a:srgbClr val="0070C0"/>
                </a:solidFill>
              </a:rPr>
              <a:t>-O3</a:t>
            </a:r>
            <a:r>
              <a:rPr kumimoji="1" lang="ko-KR" altLang="en-US" b="1" dirty="0">
                <a:solidFill>
                  <a:srgbClr val="0070C0"/>
                </a:solidFill>
              </a:rPr>
              <a:t>를 기준</a:t>
            </a:r>
            <a:r>
              <a:rPr kumimoji="1" lang="ko-KR" altLang="en-US" dirty="0"/>
              <a:t>으로 측정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측정 기준</a:t>
            </a:r>
            <a:r>
              <a:rPr kumimoji="1" lang="en-US" altLang="ko-KR" b="1" dirty="0">
                <a:solidFill>
                  <a:srgbClr val="FF0000"/>
                </a:solidFill>
              </a:rPr>
              <a:t>: </a:t>
            </a:r>
            <a:r>
              <a:rPr kumimoji="1" lang="ko-KR" altLang="en-US" b="1" dirty="0">
                <a:solidFill>
                  <a:srgbClr val="FF0000"/>
                </a:solidFill>
              </a:rPr>
              <a:t>평균값</a:t>
            </a:r>
            <a:r>
              <a:rPr kumimoji="1" lang="en-US" altLang="ko-KR" b="1" dirty="0">
                <a:solidFill>
                  <a:srgbClr val="FF0000"/>
                </a:solidFill>
              </a:rPr>
              <a:t>, </a:t>
            </a:r>
            <a:r>
              <a:rPr kumimoji="1" lang="ko-KR" altLang="en-US" b="1" dirty="0">
                <a:solidFill>
                  <a:srgbClr val="FF0000"/>
                </a:solidFill>
              </a:rPr>
              <a:t>중앙값 모두 사용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lvl="2">
              <a:lnSpc>
                <a:spcPct val="120000"/>
              </a:lnSpc>
            </a:pPr>
            <a:r>
              <a:rPr kumimoji="1" lang="en-US" altLang="en-US" dirty="0" err="1"/>
              <a:t>AIMer</a:t>
            </a:r>
            <a:r>
              <a:rPr kumimoji="1" lang="ko-KR" altLang="en-US" dirty="0"/>
              <a:t>의 </a:t>
            </a:r>
            <a:r>
              <a:rPr kumimoji="1" lang="ko-KR" altLang="en-US" b="1" dirty="0">
                <a:solidFill>
                  <a:srgbClr val="0070C0"/>
                </a:solidFill>
              </a:rPr>
              <a:t>공개자료는 중앙값</a:t>
            </a:r>
            <a:r>
              <a:rPr kumimoji="1" lang="ko-KR" altLang="en-US" dirty="0"/>
              <a:t>을 기준</a:t>
            </a:r>
            <a:endParaRPr kumimoji="1" lang="en-US" altLang="en-US" dirty="0"/>
          </a:p>
        </p:txBody>
      </p:sp>
      <p:pic>
        <p:nvPicPr>
          <p:cNvPr id="5" name="그림 4" descr="텍스트, 스크린샷, 모니터, 노트북이(가) 표시된 사진&#10;&#10;자동 생성된 설명">
            <a:extLst>
              <a:ext uri="{FF2B5EF4-FFF2-40B4-BE49-F238E27FC236}">
                <a16:creationId xmlns:a16="http://schemas.microsoft.com/office/drawing/2014/main" id="{346EC183-8D41-6B71-56BC-8BEF64276E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34" y="3878246"/>
            <a:ext cx="5224466" cy="29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06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49D5B-ABF9-6591-FE78-7C76F4BB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AIMer</a:t>
            </a:r>
            <a:r>
              <a:rPr kumimoji="1" lang="en-US" altLang="en-US" dirty="0"/>
              <a:t> </a:t>
            </a:r>
            <a:r>
              <a:rPr kumimoji="1" lang="ko-KR" altLang="en-US" dirty="0"/>
              <a:t>알고리즘 성능 측정 및 비교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107F9-CE08-4391-C702-799255BC2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046378"/>
            <a:ext cx="11498450" cy="5603875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/>
              <a:t>의존성은 어떻게 제거하는가</a:t>
            </a:r>
            <a:r>
              <a:rPr kumimoji="1" lang="en-US" altLang="ko-KR" sz="2000" b="1" dirty="0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600" b="1" dirty="0">
                <a:solidFill>
                  <a:srgbClr val="FF0000"/>
                </a:solidFill>
              </a:rPr>
              <a:t>알고리즘에 따라 방법이 전부 다름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,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 하지만 기본적인 골격은 거의 동일</a:t>
            </a:r>
            <a:endParaRPr kumimoji="1" lang="en-US" altLang="ko-KR" sz="1600" dirty="0"/>
          </a:p>
          <a:p>
            <a:pPr marL="800100" lvl="1" indent="-342900">
              <a:lnSpc>
                <a:spcPct val="120000"/>
              </a:lnSpc>
              <a:buAutoNum type="arabicPeriod"/>
            </a:pPr>
            <a:r>
              <a:rPr kumimoji="1" lang="ko-KR" altLang="en-US" sz="1600" dirty="0"/>
              <a:t>필요한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알고리즘 소스 코드 파일 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pPr marL="800100" lvl="1" indent="-342900">
              <a:lnSpc>
                <a:spcPct val="120000"/>
              </a:lnSpc>
              <a:buAutoNum type="arabicPeriod"/>
            </a:pPr>
            <a:r>
              <a:rPr kumimoji="1" lang="ko-KR" altLang="en-US" sz="1600" dirty="0"/>
              <a:t>원본 소스코드에서 </a:t>
            </a:r>
            <a:r>
              <a:rPr kumimoji="1" lang="en-US" altLang="ko-KR" sz="1600" dirty="0"/>
              <a:t>OpenSSL</a:t>
            </a:r>
            <a:r>
              <a:rPr kumimoji="1" lang="ko-KR" altLang="en-US" sz="1600" dirty="0"/>
              <a:t>수정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헤더 제거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,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알고리즘 변경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pPr marL="800100" lvl="1" indent="-342900">
              <a:lnSpc>
                <a:spcPct val="120000"/>
              </a:lnSpc>
              <a:buAutoNum type="arabicPeriod"/>
            </a:pPr>
            <a:r>
              <a:rPr kumimoji="1" lang="en-US" altLang="ko-KR" sz="1600" dirty="0" err="1"/>
              <a:t>Makefile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수정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OpenSSL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의존성 관련 규칙을 전부 제거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신규 파일을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컴파일 타깃</a:t>
            </a:r>
            <a:r>
              <a:rPr kumimoji="1" lang="ko-KR" altLang="en-US" sz="1600" dirty="0"/>
              <a:t>에 포함</a:t>
            </a:r>
            <a:endParaRPr kumimoji="1" lang="en-US" altLang="ko-KR" sz="16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300D5AA-0370-B4FC-F1BC-F642068A528D}"/>
              </a:ext>
            </a:extLst>
          </p:cNvPr>
          <p:cNvGrpSpPr/>
          <p:nvPr/>
        </p:nvGrpSpPr>
        <p:grpSpPr>
          <a:xfrm>
            <a:off x="30090" y="2955645"/>
            <a:ext cx="2880068" cy="3229253"/>
            <a:chOff x="536372" y="3429000"/>
            <a:chExt cx="2108200" cy="23638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1F09E7-8B46-4AC1-C3DC-8850B9690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3598"/>
            <a:stretch/>
          </p:blipFill>
          <p:spPr>
            <a:xfrm>
              <a:off x="536372" y="3429000"/>
              <a:ext cx="1054100" cy="236380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430D7D-97B1-3026-4848-504E91E4D3B2}"/>
                </a:ext>
              </a:extLst>
            </p:cNvPr>
            <p:cNvSpPr/>
            <p:nvPr/>
          </p:nvSpPr>
          <p:spPr>
            <a:xfrm>
              <a:off x="717716" y="3990935"/>
              <a:ext cx="479394" cy="2694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400502-BBDE-16D1-ACB6-865734113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6914"/>
            <a:stretch/>
          </p:blipFill>
          <p:spPr>
            <a:xfrm>
              <a:off x="1590472" y="3429000"/>
              <a:ext cx="1054100" cy="180573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9F38970-4EEA-AEAC-DEC0-56A7C4BE4781}"/>
                </a:ext>
              </a:extLst>
            </p:cNvPr>
            <p:cNvSpPr/>
            <p:nvPr/>
          </p:nvSpPr>
          <p:spPr>
            <a:xfrm>
              <a:off x="717716" y="5380121"/>
              <a:ext cx="479394" cy="1590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B10DA76-43C4-949B-0B64-7CB581F3E754}"/>
                </a:ext>
              </a:extLst>
            </p:cNvPr>
            <p:cNvSpPr/>
            <p:nvPr/>
          </p:nvSpPr>
          <p:spPr>
            <a:xfrm>
              <a:off x="1744137" y="3692955"/>
              <a:ext cx="479394" cy="2694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9D5090-3A65-0462-3F8A-39423C04711A}"/>
                </a:ext>
              </a:extLst>
            </p:cNvPr>
            <p:cNvSpPr/>
            <p:nvPr/>
          </p:nvSpPr>
          <p:spPr>
            <a:xfrm>
              <a:off x="1738407" y="4787255"/>
              <a:ext cx="479394" cy="1766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98BB3E-83C2-5B2A-F5E8-BAB3E35B0334}"/>
              </a:ext>
            </a:extLst>
          </p:cNvPr>
          <p:cNvSpPr txBox="1"/>
          <p:nvPr/>
        </p:nvSpPr>
        <p:spPr>
          <a:xfrm>
            <a:off x="609473" y="6236571"/>
            <a:ext cx="1406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endParaRPr kumimoji="1" lang="ko-Kore-KR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2E5E921-A6F9-57BC-0EE7-924F4FEC6807}"/>
              </a:ext>
            </a:extLst>
          </p:cNvPr>
          <p:cNvGrpSpPr/>
          <p:nvPr/>
        </p:nvGrpSpPr>
        <p:grpSpPr>
          <a:xfrm>
            <a:off x="3153408" y="2955645"/>
            <a:ext cx="4807933" cy="4024800"/>
            <a:chOff x="4092081" y="2965693"/>
            <a:chExt cx="4807933" cy="4024800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1C712CF8-D075-8886-219C-0571B307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014" y="2965693"/>
              <a:ext cx="1524000" cy="1143000"/>
            </a:xfrm>
            <a:prstGeom prst="rect">
              <a:avLst/>
            </a:prstGeom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61F73A1F-8981-BDE6-5542-9FE23253A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081" y="2965693"/>
              <a:ext cx="3301098" cy="40248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C7E232C-E623-D658-872D-F76517B6758F}"/>
                </a:ext>
              </a:extLst>
            </p:cNvPr>
            <p:cNvSpPr/>
            <p:nvPr/>
          </p:nvSpPr>
          <p:spPr>
            <a:xfrm>
              <a:off x="7393179" y="3169064"/>
              <a:ext cx="1143053" cy="70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526106F-EB09-09A9-4EB0-18E115AED944}"/>
                </a:ext>
              </a:extLst>
            </p:cNvPr>
            <p:cNvSpPr/>
            <p:nvPr/>
          </p:nvSpPr>
          <p:spPr>
            <a:xfrm>
              <a:off x="4229623" y="4364664"/>
              <a:ext cx="3070661" cy="24933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1251E3-9D6C-51EF-6CF5-18D0FCFDB335}"/>
                </a:ext>
              </a:extLst>
            </p:cNvPr>
            <p:cNvSpPr txBox="1"/>
            <p:nvPr/>
          </p:nvSpPr>
          <p:spPr>
            <a:xfrm>
              <a:off x="6103158" y="6230907"/>
              <a:ext cx="14067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2</a:t>
              </a:r>
              <a:endParaRPr kumimoji="1" lang="ko-Kore-KR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3A94B3-5BC8-46CF-E8E3-2A25E5D939A1}"/>
              </a:ext>
            </a:extLst>
          </p:cNvPr>
          <p:cNvGrpSpPr/>
          <p:nvPr/>
        </p:nvGrpSpPr>
        <p:grpSpPr>
          <a:xfrm>
            <a:off x="7703025" y="3248150"/>
            <a:ext cx="4417271" cy="3402103"/>
            <a:chOff x="7769863" y="3509319"/>
            <a:chExt cx="3973284" cy="2973150"/>
          </a:xfrm>
        </p:grpSpPr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FEFE9967-8C94-FB0A-C7D3-936EFC561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" r="48084"/>
            <a:stretch/>
          </p:blipFill>
          <p:spPr>
            <a:xfrm>
              <a:off x="8095432" y="3509319"/>
              <a:ext cx="3647715" cy="1727200"/>
            </a:xfrm>
            <a:prstGeom prst="rect">
              <a:avLst/>
            </a:prstGeom>
          </p:spPr>
        </p:pic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3AB5616-A4D0-8357-D34C-3227A26BB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56"/>
            <a:stretch/>
          </p:blipFill>
          <p:spPr>
            <a:xfrm>
              <a:off x="7769863" y="5231472"/>
              <a:ext cx="3462118" cy="125099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732C0D-906C-9974-3D18-102B48A062E1}"/>
                </a:ext>
              </a:extLst>
            </p:cNvPr>
            <p:cNvSpPr txBox="1"/>
            <p:nvPr/>
          </p:nvSpPr>
          <p:spPr>
            <a:xfrm>
              <a:off x="9500922" y="5632640"/>
              <a:ext cx="14067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3</a:t>
              </a:r>
              <a:endParaRPr kumimoji="1" lang="ko-Kore-KR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7C645B-1254-43FC-93CB-3B8B3195327E}"/>
              </a:ext>
            </a:extLst>
          </p:cNvPr>
          <p:cNvSpPr/>
          <p:nvPr/>
        </p:nvSpPr>
        <p:spPr>
          <a:xfrm>
            <a:off x="7703025" y="6325621"/>
            <a:ext cx="1143053" cy="186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6D85855-B984-C3DD-936D-479887A8F492}"/>
              </a:ext>
            </a:extLst>
          </p:cNvPr>
          <p:cNvSpPr/>
          <p:nvPr/>
        </p:nvSpPr>
        <p:spPr>
          <a:xfrm>
            <a:off x="8052941" y="4922466"/>
            <a:ext cx="1143053" cy="186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0A3C232-09AD-57FC-93D2-9BDF1F65A2F8}"/>
              </a:ext>
            </a:extLst>
          </p:cNvPr>
          <p:cNvCxnSpPr>
            <a:endCxn id="27" idx="0"/>
          </p:cNvCxnSpPr>
          <p:nvPr/>
        </p:nvCxnSpPr>
        <p:spPr>
          <a:xfrm flipH="1">
            <a:off x="8274552" y="5124942"/>
            <a:ext cx="346934" cy="12006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1FF90F-5E11-1F94-D49E-3A0A69B8A116}"/>
              </a:ext>
            </a:extLst>
          </p:cNvPr>
          <p:cNvSpPr txBox="1"/>
          <p:nvPr/>
        </p:nvSpPr>
        <p:spPr>
          <a:xfrm>
            <a:off x="7703024" y="6590514"/>
            <a:ext cx="448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그림에는 잘렸지만 컴파일 타깃 포함도 있음</a:t>
            </a:r>
            <a:endParaRPr kumimoji="1" lang="ko-Kore-KR" alt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98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49D5B-ABF9-6591-FE78-7C76F4BB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AIMer</a:t>
            </a:r>
            <a:r>
              <a:rPr kumimoji="1" lang="en-US" altLang="en-US" dirty="0"/>
              <a:t> </a:t>
            </a:r>
            <a:r>
              <a:rPr kumimoji="1" lang="ko-KR" altLang="en-US" dirty="0"/>
              <a:t>알고리즘 성능 측정 및 비교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107F9-CE08-4391-C702-799255BC2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046378"/>
            <a:ext cx="11498450" cy="5603875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/>
              <a:t>자체 조사 결과 대부분의 알고리즘이 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외부 라이브러리 의존성</a:t>
            </a:r>
            <a:r>
              <a:rPr kumimoji="1" lang="ko-KR" altLang="en-US" sz="2000" b="1" dirty="0"/>
              <a:t>을 지님</a:t>
            </a:r>
            <a:endParaRPr kumimoji="1" lang="en-US" altLang="ko-KR" sz="2000" b="1" dirty="0"/>
          </a:p>
          <a:p>
            <a:pPr lvl="1">
              <a:lnSpc>
                <a:spcPct val="120000"/>
              </a:lnSpc>
            </a:pPr>
            <a:r>
              <a:rPr kumimoji="1" lang="en-US" altLang="ko-KR" sz="1600" dirty="0"/>
              <a:t>ROLLO, REDOG, Peregrine, HAETAE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OpenSSL</a:t>
            </a:r>
            <a:r>
              <a:rPr kumimoji="1" lang="ko-KR" altLang="en-US" sz="1600" dirty="0"/>
              <a:t> 라이브러리 의존성이 없음</a:t>
            </a:r>
            <a:endParaRPr kumimoji="1" lang="en-US" altLang="ko-KR" sz="1600" dirty="0"/>
          </a:p>
          <a:p>
            <a:pPr>
              <a:lnSpc>
                <a:spcPct val="120000"/>
              </a:lnSpc>
            </a:pPr>
            <a:r>
              <a:rPr kumimoji="1" lang="ko-KR" altLang="en-US" sz="2000" b="1" dirty="0"/>
              <a:t>의존성이 있는 알고리즘은 </a:t>
            </a:r>
            <a:r>
              <a:rPr kumimoji="1" lang="ko-KR" altLang="en-US" sz="2000" b="1" dirty="0">
                <a:solidFill>
                  <a:srgbClr val="0070C0"/>
                </a:solidFill>
              </a:rPr>
              <a:t>구현 시에는 용이하지만 실행에는 제약조건이 있음</a:t>
            </a:r>
            <a:endParaRPr kumimoji="1" lang="en-US" altLang="ko-KR" sz="2000" b="1" dirty="0">
              <a:solidFill>
                <a:srgbClr val="0070C0"/>
              </a:solidFill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 sz="1600" dirty="0"/>
              <a:t>OpenSSL</a:t>
            </a:r>
            <a:r>
              <a:rPr kumimoji="1" lang="ko-KR" altLang="en-US" sz="1600" dirty="0"/>
              <a:t> 설정 과정이 필요 </a:t>
            </a:r>
            <a:r>
              <a:rPr kumimoji="1" lang="en-US" altLang="ko-KR" sz="1600" dirty="0">
                <a:sym typeface="Wingdings" pitchFamily="2" charset="2"/>
              </a:rPr>
              <a:t></a:t>
            </a:r>
            <a:r>
              <a:rPr kumimoji="1" lang="ko-KR" altLang="en-US" sz="1600" dirty="0">
                <a:sym typeface="Wingdings" pitchFamily="2" charset="2"/>
              </a:rPr>
              <a:t> </a:t>
            </a:r>
            <a:r>
              <a:rPr kumimoji="1" lang="ko-KR" altLang="en-US" sz="1600" b="1" dirty="0">
                <a:solidFill>
                  <a:srgbClr val="FF0000"/>
                </a:solidFill>
                <a:sym typeface="Wingdings" pitchFamily="2" charset="2"/>
              </a:rPr>
              <a:t>사용자의 </a:t>
            </a:r>
            <a:r>
              <a:rPr kumimoji="1" lang="en-US" altLang="ko-KR" sz="1600" b="1" dirty="0">
                <a:solidFill>
                  <a:srgbClr val="FF0000"/>
                </a:solidFill>
                <a:sym typeface="Wingdings" pitchFamily="2" charset="2"/>
              </a:rPr>
              <a:t>OpenSSL </a:t>
            </a:r>
            <a:r>
              <a:rPr kumimoji="1" lang="ko-KR" altLang="en-US" sz="1600" b="1" dirty="0">
                <a:solidFill>
                  <a:srgbClr val="FF0000"/>
                </a:solidFill>
                <a:sym typeface="Wingdings" pitchFamily="2" charset="2"/>
              </a:rPr>
              <a:t>관련 지식 요구</a:t>
            </a:r>
            <a:endParaRPr kumimoji="1" lang="en-US" altLang="ko-KR" sz="1600" b="1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가동 환경마다 </a:t>
            </a:r>
            <a:r>
              <a:rPr kumimoji="1" lang="en-US" altLang="ko-KR" sz="1600" dirty="0"/>
              <a:t>OpenSSL </a:t>
            </a:r>
            <a:r>
              <a:rPr kumimoji="1" lang="ko-KR" altLang="en-US" sz="1600" dirty="0"/>
              <a:t>연동 방법이 다름 </a:t>
            </a:r>
            <a:r>
              <a:rPr kumimoji="1" lang="en-US" altLang="ko-KR" sz="1600" dirty="0">
                <a:sym typeface="Wingdings" pitchFamily="2" charset="2"/>
              </a:rPr>
              <a:t></a:t>
            </a:r>
            <a:r>
              <a:rPr kumimoji="1" lang="ko-KR" altLang="en-US" sz="1600" dirty="0">
                <a:sym typeface="Wingdings" pitchFamily="2" charset="2"/>
              </a:rPr>
              <a:t> </a:t>
            </a:r>
            <a:r>
              <a:rPr kumimoji="1" lang="ko-KR" altLang="en-US" sz="1600" b="1" dirty="0">
                <a:solidFill>
                  <a:srgbClr val="FF0000"/>
                </a:solidFill>
                <a:sym typeface="Wingdings" pitchFamily="2" charset="2"/>
              </a:rPr>
              <a:t>문서화가 까다로움</a:t>
            </a:r>
            <a:endParaRPr kumimoji="1" lang="en-US" altLang="ko-KR" sz="1600" dirty="0"/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서로 다른 버전의 라이브러리를 사용하는 경우 </a:t>
            </a:r>
            <a:r>
              <a:rPr kumimoji="1" lang="en-US" altLang="ko-KR" sz="1600" dirty="0">
                <a:sym typeface="Wingdings" pitchFamily="2" charset="2"/>
              </a:rPr>
              <a:t></a:t>
            </a:r>
            <a:r>
              <a:rPr kumimoji="1" lang="ko-KR" altLang="en-US" sz="1600" dirty="0">
                <a:sym typeface="Wingdings" pitchFamily="2" charset="2"/>
              </a:rPr>
              <a:t> </a:t>
            </a:r>
            <a:r>
              <a:rPr kumimoji="1" lang="ko-KR" altLang="en-US" sz="1600" b="1" dirty="0">
                <a:solidFill>
                  <a:srgbClr val="FF0000"/>
                </a:solidFill>
                <a:sym typeface="Wingdings" pitchFamily="2" charset="2"/>
              </a:rPr>
              <a:t>성능에 영향</a:t>
            </a:r>
            <a:r>
              <a:rPr kumimoji="1" lang="en-US" altLang="ko-KR" sz="1600" b="1" dirty="0">
                <a:solidFill>
                  <a:srgbClr val="FF0000"/>
                </a:solidFill>
                <a:sym typeface="Wingdings" pitchFamily="2" charset="2"/>
              </a:rPr>
              <a:t>!</a:t>
            </a:r>
            <a:endParaRPr kumimoji="1" lang="en-US" altLang="ko-KR" sz="16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 dirty="0"/>
              <a:t>PQC</a:t>
            </a:r>
            <a:r>
              <a:rPr kumimoji="1" lang="ko-KR" altLang="en-US" sz="2000" b="1" dirty="0"/>
              <a:t>를 가동하는 입장에서 라이브러리는 불편한 요소로 작용</a:t>
            </a:r>
            <a:endParaRPr kumimoji="1" lang="en-US" altLang="ko-KR" sz="2000" b="1" dirty="0"/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따라서 외부 </a:t>
            </a:r>
            <a:r>
              <a:rPr kumimoji="1" lang="ko-KR" altLang="en-US" sz="1600" b="1" u="sng" dirty="0"/>
              <a:t>라이브러리 의존성을 제거하는 작업</a:t>
            </a:r>
            <a:r>
              <a:rPr kumimoji="1" lang="ko-KR" altLang="en-US" sz="1600" dirty="0"/>
              <a:t>을 먼저 수행</a:t>
            </a:r>
            <a:endParaRPr kumimoji="1" lang="en-US" altLang="ko-KR" sz="1600" dirty="0"/>
          </a:p>
          <a:p>
            <a:pPr lvl="1">
              <a:lnSpc>
                <a:spcPct val="120000"/>
              </a:lnSpc>
            </a:pPr>
            <a:r>
              <a:rPr kumimoji="1" lang="en-US" altLang="ko-KR" sz="1600" dirty="0"/>
              <a:t>SSL</a:t>
            </a:r>
            <a:r>
              <a:rPr kumimoji="1" lang="ko-KR" altLang="en-US" sz="1600" dirty="0"/>
              <a:t>에 의존하는 알고리즘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AES, SHA-2, SHA-3, SHAKE</a:t>
            </a:r>
          </a:p>
          <a:p>
            <a:pPr lvl="1">
              <a:lnSpc>
                <a:spcPct val="120000"/>
              </a:lnSpc>
            </a:pPr>
            <a:r>
              <a:rPr kumimoji="1" lang="en-US" altLang="ko-KR" sz="1600" dirty="0"/>
              <a:t>OpenSSL</a:t>
            </a:r>
            <a:r>
              <a:rPr kumimoji="1" lang="ko-KR" altLang="en-US" sz="1600" dirty="0"/>
              <a:t> 의존성을 제거하며 필요한 알고리즘들을 직접 삽입 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PQClean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참조</a:t>
            </a:r>
            <a:r>
              <a:rPr kumimoji="1" lang="en-US" altLang="ko-KR" sz="1600" dirty="0"/>
              <a:t>)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600" b="1" dirty="0">
                <a:solidFill>
                  <a:srgbClr val="FF0000"/>
                </a:solidFill>
              </a:rPr>
              <a:t>라이브러리 연동 없이 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plain C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를 통해 가동하는 것을 목표</a:t>
            </a:r>
            <a:endParaRPr kumimoji="1" lang="en-US" altLang="ko-KR" sz="16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b="1" dirty="0"/>
              <a:t>라이브러리 의존성을 제거해서 얻는 장점</a:t>
            </a:r>
            <a:endParaRPr kumimoji="1" lang="en-US" altLang="ko-KR" sz="2000" b="1" dirty="0"/>
          </a:p>
          <a:p>
            <a:pPr marL="800100" lvl="1" indent="-342900">
              <a:lnSpc>
                <a:spcPct val="120000"/>
              </a:lnSpc>
              <a:buAutoNum type="arabicPeriod"/>
            </a:pPr>
            <a:r>
              <a:rPr kumimoji="1" lang="ko-KR" altLang="en-US" sz="1600" dirty="0"/>
              <a:t>손쉬운 알고리즘 가동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구현 환경 설정을 안하기에 누구나 알고리즘 가동 가능</a:t>
            </a:r>
            <a:endParaRPr kumimoji="1" lang="en-US" altLang="ko-KR" sz="1600" dirty="0"/>
          </a:p>
          <a:p>
            <a:pPr marL="800100" lvl="1" indent="-342900">
              <a:lnSpc>
                <a:spcPct val="120000"/>
              </a:lnSpc>
              <a:buAutoNum type="arabicPeriod"/>
            </a:pPr>
            <a:r>
              <a:rPr kumimoji="1" lang="ko-KR" altLang="en-US" sz="1600" dirty="0"/>
              <a:t>외부 라이브러리 연동 실수 예방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다른 버전의 라이브러리 사용이 발생하지 않음</a:t>
            </a:r>
            <a:endParaRPr kumimoji="1" lang="en-US" altLang="ko-KR" sz="1600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F7B575BE-A3D0-0CE4-D865-635CF1C4C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512" y="1126866"/>
            <a:ext cx="2484568" cy="552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16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E90BC-85D0-9FC3-665E-0B6E0A68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AIMer</a:t>
            </a:r>
            <a:r>
              <a:rPr kumimoji="1" lang="en-US" altLang="en-US" dirty="0"/>
              <a:t> </a:t>
            </a:r>
            <a:r>
              <a:rPr kumimoji="1" lang="ko-KR" altLang="en-US" dirty="0"/>
              <a:t>알고리즘 성능 측정 및 비교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4FADA-F38A-2E42-EB44-CDBBC1856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b="1" dirty="0" err="1"/>
              <a:t>Makefile</a:t>
            </a:r>
            <a:r>
              <a:rPr kumimoji="1" lang="en-US" altLang="ko-Kore-KR" b="1" dirty="0"/>
              <a:t> </a:t>
            </a:r>
            <a:r>
              <a:rPr kumimoji="1" lang="ko-KR" altLang="en-US" b="1" dirty="0"/>
              <a:t>작성</a:t>
            </a:r>
            <a:endParaRPr kumimoji="1" lang="en-US" altLang="ko-KR" b="1" dirty="0"/>
          </a:p>
          <a:p>
            <a:pPr lvl="1"/>
            <a:r>
              <a:rPr kumimoji="1" lang="en-US" altLang="ko-Kore-KR" dirty="0" err="1"/>
              <a:t>Makefile</a:t>
            </a:r>
            <a:r>
              <a:rPr kumimoji="1" lang="ko-KR" altLang="en-US" dirty="0"/>
              <a:t>을 </a:t>
            </a:r>
            <a:r>
              <a:rPr kumimoji="1" lang="ko-KR" altLang="en-US" b="1" dirty="0">
                <a:solidFill>
                  <a:srgbClr val="0070C0"/>
                </a:solidFill>
              </a:rPr>
              <a:t>처음부터 작성하지 않음</a:t>
            </a:r>
            <a:endParaRPr kumimoji="1" lang="en-US" altLang="ko-KR" b="1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dirty="0"/>
              <a:t>기존 투고된 </a:t>
            </a:r>
            <a:r>
              <a:rPr kumimoji="1" lang="ko-KR" altLang="en-US" b="1" dirty="0">
                <a:solidFill>
                  <a:srgbClr val="FF0000"/>
                </a:solidFill>
              </a:rPr>
              <a:t>레퍼런스 코드의 </a:t>
            </a:r>
            <a:r>
              <a:rPr kumimoji="1" lang="en-US" altLang="ko-KR" b="1" dirty="0" err="1">
                <a:solidFill>
                  <a:srgbClr val="FF0000"/>
                </a:solidFill>
              </a:rPr>
              <a:t>Makeflie</a:t>
            </a:r>
            <a:r>
              <a:rPr kumimoji="1" lang="ko-KR" altLang="en-US" b="1" dirty="0">
                <a:solidFill>
                  <a:srgbClr val="FF0000"/>
                </a:solidFill>
              </a:rPr>
              <a:t>을 일부 수정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lvl="1"/>
            <a:r>
              <a:rPr kumimoji="1" lang="ko-KR" altLang="en-US" dirty="0"/>
              <a:t>의존성 제거</a:t>
            </a:r>
            <a:r>
              <a:rPr kumimoji="1" lang="en-US" altLang="ko-KR" dirty="0"/>
              <a:t>: OpenSSL</a:t>
            </a:r>
            <a:r>
              <a:rPr kumimoji="1" lang="ko-KR" altLang="en-US" dirty="0"/>
              <a:t> 등 외부 종속성 제거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신규 코드 타깃 추가</a:t>
            </a:r>
            <a:r>
              <a:rPr kumimoji="1" lang="en-US" altLang="ko-KR" dirty="0"/>
              <a:t>:</a:t>
            </a:r>
            <a:r>
              <a:rPr kumimoji="1" lang="ko-KR" altLang="en-US" dirty="0"/>
              <a:t> 새로 추가한 코드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주로 외부 알고리즘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타깃에 포함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신규 규칙 추가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PQC</a:t>
            </a:r>
            <a:r>
              <a:rPr kumimoji="1" lang="ko-KR" altLang="en-US" b="1" dirty="0"/>
              <a:t> 벤치마킹과 모듈 벤치마킹 규칙 추가</a:t>
            </a:r>
            <a:endParaRPr kumimoji="1" lang="en-US" altLang="ko-KR" b="1" dirty="0"/>
          </a:p>
          <a:p>
            <a:pPr lvl="2"/>
            <a:r>
              <a:rPr kumimoji="1" lang="ko-KR" altLang="en-US" b="1" dirty="0">
                <a:solidFill>
                  <a:srgbClr val="FF0000"/>
                </a:solidFill>
              </a:rPr>
              <a:t>벤치마크 옵션으로 </a:t>
            </a:r>
            <a:r>
              <a:rPr kumimoji="1" lang="en-US" altLang="ko-KR" b="1" dirty="0">
                <a:solidFill>
                  <a:srgbClr val="FF0000"/>
                </a:solidFill>
              </a:rPr>
              <a:t>-O2, -O3 </a:t>
            </a:r>
            <a:r>
              <a:rPr kumimoji="1" lang="ko-KR" altLang="en-US" b="1" dirty="0">
                <a:solidFill>
                  <a:srgbClr val="FF0000"/>
                </a:solidFill>
              </a:rPr>
              <a:t>서로 다른 경우를 포함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lvl="1"/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B3CDFFA-BB12-EA6E-1912-38695D35E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43" y="4145712"/>
            <a:ext cx="9280113" cy="23455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B8691D-F60B-1D20-3B0B-E2D3176E0144}"/>
              </a:ext>
            </a:extLst>
          </p:cNvPr>
          <p:cNvSpPr/>
          <p:nvPr/>
        </p:nvSpPr>
        <p:spPr>
          <a:xfrm>
            <a:off x="1455943" y="4950344"/>
            <a:ext cx="9195310" cy="1400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0104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F7E2F-B21C-AEAF-A6F7-213BC64C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AIMer</a:t>
            </a:r>
            <a:r>
              <a:rPr kumimoji="1" lang="en-US" altLang="en-US" dirty="0"/>
              <a:t> </a:t>
            </a:r>
            <a:r>
              <a:rPr kumimoji="1" lang="ko-KR" altLang="en-US" dirty="0"/>
              <a:t>알고리즘 성능 측정 및 비교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CE1D3C-7032-030A-B542-A54843037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두 가지 항목에서 각각 두 가지 상황으로 분리</a:t>
            </a:r>
            <a:endParaRPr lang="en-US" altLang="ko-KR" b="1" dirty="0"/>
          </a:p>
          <a:p>
            <a:pPr marL="514350" indent="-514350">
              <a:buAutoNum type="arabicPeriod"/>
            </a:pPr>
            <a:r>
              <a:rPr lang="ko-KR" altLang="en-US" dirty="0"/>
              <a:t>컴파일 옵션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0070C0"/>
                </a:solidFill>
              </a:rPr>
              <a:t>-O2 vs -O3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-O2</a:t>
            </a:r>
            <a:r>
              <a:rPr lang="ko-KR" altLang="en-US" b="1" dirty="0">
                <a:solidFill>
                  <a:srgbClr val="FF0000"/>
                </a:solidFill>
              </a:rPr>
              <a:t>는 컴파일러의 안정적인 최적화 방식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-O3</a:t>
            </a:r>
            <a:r>
              <a:rPr lang="ko-KR" altLang="en-US" dirty="0"/>
              <a:t>는 </a:t>
            </a:r>
            <a:r>
              <a:rPr lang="en-US" altLang="ko-KR" dirty="0" err="1"/>
              <a:t>AIMer</a:t>
            </a:r>
            <a:r>
              <a:rPr lang="en-US" altLang="ko-KR" dirty="0"/>
              <a:t> </a:t>
            </a:r>
            <a:r>
              <a:rPr lang="ko-KR" altLang="en-US" dirty="0"/>
              <a:t>공개 자료에서 제시한 성능 측정 기준</a:t>
            </a:r>
            <a:endParaRPr lang="en-US" altLang="ko-KR" dirty="0"/>
          </a:p>
          <a:p>
            <a:pPr lvl="1"/>
            <a:r>
              <a:rPr lang="ko-KR" altLang="en-US" dirty="0"/>
              <a:t>초기에는 </a:t>
            </a:r>
            <a:r>
              <a:rPr lang="en-US" altLang="ko-KR" dirty="0"/>
              <a:t>–O2</a:t>
            </a:r>
            <a:r>
              <a:rPr lang="ko-KR" altLang="en-US" dirty="0"/>
              <a:t>만 진행하였지만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0070C0"/>
                </a:solidFill>
              </a:rPr>
              <a:t>-O3</a:t>
            </a:r>
            <a:r>
              <a:rPr lang="ko-KR" altLang="en-US" b="1" dirty="0">
                <a:solidFill>
                  <a:srgbClr val="0070C0"/>
                </a:solidFill>
              </a:rPr>
              <a:t>를 추가로 제시함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2"/>
            <a:r>
              <a:rPr lang="en-US" altLang="ko-KR" dirty="0" err="1"/>
              <a:t>AIMer</a:t>
            </a:r>
            <a:r>
              <a:rPr lang="ko-KR" altLang="en-US" dirty="0"/>
              <a:t> 개발자들의 의도를 반영하기 위함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측정 값 설정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070C0"/>
                </a:solidFill>
              </a:rPr>
              <a:t>평균값 </a:t>
            </a:r>
            <a:r>
              <a:rPr lang="en-US" altLang="ko-KR" b="1" dirty="0">
                <a:solidFill>
                  <a:srgbClr val="0070C0"/>
                </a:solidFill>
              </a:rPr>
              <a:t>vs </a:t>
            </a:r>
            <a:r>
              <a:rPr lang="ko-KR" altLang="en-US" b="1" dirty="0">
                <a:solidFill>
                  <a:srgbClr val="0070C0"/>
                </a:solidFill>
              </a:rPr>
              <a:t>중앙값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평균값은 산술 평균으로 주어진 값 범위에서 일반적인 값 표현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연산 도중 급격히 느리거나 빠른 경우 평균 성능에 영향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중앙값은 위치 평균으로 값 그룹을 두 부분으로 나누는 기준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속도 측정 중에 매우 느리거나 빠른 경우는 무시될 수 있음</a:t>
            </a:r>
            <a:endParaRPr lang="en-US" altLang="ko-KR" dirty="0"/>
          </a:p>
          <a:p>
            <a:pPr lvl="1"/>
            <a:r>
              <a:rPr lang="ko-KR" altLang="en-US" dirty="0"/>
              <a:t>초기 성능 측정은 평균만 진행하였지만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중앙값도 추가로 측정함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2"/>
            <a:r>
              <a:rPr lang="en-US" altLang="ko-KR" dirty="0" err="1"/>
              <a:t>AIMer</a:t>
            </a:r>
            <a:r>
              <a:rPr lang="en-US" altLang="ko-KR" dirty="0"/>
              <a:t> </a:t>
            </a:r>
            <a:r>
              <a:rPr lang="ko-KR" altLang="en-US" dirty="0"/>
              <a:t>알고리즘도 중앙값을 사용하므로</a:t>
            </a:r>
            <a:r>
              <a:rPr lang="en-US" altLang="ko-KR" dirty="0"/>
              <a:t>, </a:t>
            </a:r>
            <a:r>
              <a:rPr lang="ko-KR" altLang="en-US" dirty="0"/>
              <a:t>이 역시 개발자의 의도를 반영함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1595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D0913F4E-A636-6187-1CF2-1EC54B6CA887}"/>
              </a:ext>
            </a:extLst>
          </p:cNvPr>
          <p:cNvSpPr txBox="1">
            <a:spLocks/>
          </p:cNvSpPr>
          <p:nvPr/>
        </p:nvSpPr>
        <p:spPr>
          <a:xfrm>
            <a:off x="411163" y="0"/>
            <a:ext cx="11369675" cy="5603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417F2FE-FFE6-5B7E-666E-6F2ECD7D0D98}"/>
              </a:ext>
            </a:extLst>
          </p:cNvPr>
          <p:cNvGraphicFramePr>
            <a:graphicFrameLocks noGrp="1"/>
          </p:cNvGraphicFramePr>
          <p:nvPr/>
        </p:nvGraphicFramePr>
        <p:xfrm>
          <a:off x="2" y="209546"/>
          <a:ext cx="12191998" cy="664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03265444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772524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579260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2996387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95843351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9719166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444446473"/>
                    </a:ext>
                  </a:extLst>
                </a:gridCol>
              </a:tblGrid>
              <a:tr h="262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Algorithm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Keygen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(Med.)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Sign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(Med.)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Verify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(Med.)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Keygen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Avr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Sign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Avr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Verify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Avr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929282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AIMER-I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145,058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3,912,361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3,669,834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156,204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3,966,517</a:t>
                      </a:r>
                      <a:endParaRPr lang="en-US" altLang="ko-KR" sz="11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3,701,498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8096056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AIMER-III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296,496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8,001,274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7,550,063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315,810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8,033,590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7,548,322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093744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AIMER-V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710,442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18,068,276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17,415,022</a:t>
                      </a:r>
                      <a:endParaRPr lang="ko-KR" altLang="en-US" sz="1100" b="1" strike="noStrike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730,960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18,077,211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17,421,527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750142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179,771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601,707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176,987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181,822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848,504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178,229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25121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186,673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649,049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183,367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198,852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899,646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185,793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86035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252,822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917,415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277,733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255,206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1,099,271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284,217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13321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HAETAE-II (revised)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798,312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4,605,461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147,494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1,091,637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5,704,780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148,078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695495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HAETAE-III (revised)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1,533,941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11,474,155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257,926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2,127,683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12,068,749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259,846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139046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HAETAE-V (revised)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846,713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3,902,298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305,428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1,104,472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5,214,861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306,973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5357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2,650,542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10,404,301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5,232,079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2,670,083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10,419,012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5,244,741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362405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4,477,513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17,657,839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8,867,243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4,497,436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17,666,605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8,869,094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02219"/>
                  </a:ext>
                </a:extLst>
              </a:tr>
              <a:tr h="2275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7,240,343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64,377,767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14,358,074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7,257,655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64,387,183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14,375,040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132648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1,869,079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23,762,252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3,681,057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1,882,892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23,763,293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3,684,640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406515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3,655,334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39,587,190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7,241,808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3,675,996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39,635,337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7,246,465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197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6,263,739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179,281,596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12,418,902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6,268,503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179,337,534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12,422,702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98099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Peregrine-512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12,401,256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329,933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37,294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12,609,569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332,600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37,505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273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Peregrine-1024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39,405,505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709,848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80,243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42,160,344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722,426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81,200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622515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SOLMAE-512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23,848,774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378,392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43,935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29,181,985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385,719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44,109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052180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SOLMAE-1024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55,350,546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760,380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141,375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70,141,847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764,304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142,357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717481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pqsigRM-613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6,013,112,315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7,210,560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2,223,401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5,970,970,554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9,823,994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2,303,399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129541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pqsigRM-612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58,238,108,879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1,864,512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1,053,034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58,669,322,672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2,650,133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1,064,763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89556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MQSign-72/46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94,788,559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516,954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1,461,281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94,829,257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518,651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1,465,923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99557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MQSign-112/72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488,913,828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1,493,703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5,211,909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490,448,324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1,513,132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5,258,218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542783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MQSign-148/96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1,488,480,956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3,162,943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12,036,827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1,488,377,972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3,164,654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12,041,118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3406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FAED67-0C3B-3513-3A99-2BFE9A9B1588}"/>
              </a:ext>
            </a:extLst>
          </p:cNvPr>
          <p:cNvSpPr txBox="1"/>
          <p:nvPr/>
        </p:nvSpPr>
        <p:spPr>
          <a:xfrm>
            <a:off x="9805850" y="-64504"/>
            <a:ext cx="2403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/>
              <a:t>Unit: clock cycles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49F47-45AD-DBF2-A317-ED4D6A750B02}"/>
              </a:ext>
            </a:extLst>
          </p:cNvPr>
          <p:cNvSpPr txBox="1"/>
          <p:nvPr/>
        </p:nvSpPr>
        <p:spPr>
          <a:xfrm>
            <a:off x="8553869" y="-64504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Ryzen –O2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C5A31-28F9-EA1A-42FA-1761A59FC7AC}"/>
              </a:ext>
            </a:extLst>
          </p:cNvPr>
          <p:cNvSpPr txBox="1"/>
          <p:nvPr/>
        </p:nvSpPr>
        <p:spPr>
          <a:xfrm>
            <a:off x="93492" y="-64505"/>
            <a:ext cx="8049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녹색</a:t>
            </a:r>
            <a:r>
              <a:rPr kumimoji="1" lang="en-US" altLang="ko-KR" sz="1400" dirty="0"/>
              <a:t>: lattice, </a:t>
            </a:r>
            <a:r>
              <a:rPr kumimoji="1" lang="ko-KR" altLang="en-US" sz="1400" dirty="0"/>
              <a:t>주황색</a:t>
            </a:r>
            <a:r>
              <a:rPr kumimoji="1" lang="en-US" altLang="ko-KR" sz="1400" dirty="0"/>
              <a:t>: code, </a:t>
            </a:r>
            <a:r>
              <a:rPr kumimoji="1" lang="ko-KR" altLang="en-US" sz="1400" dirty="0"/>
              <a:t>노란색</a:t>
            </a:r>
            <a:r>
              <a:rPr kumimoji="1" lang="en-US" altLang="ko-KR" sz="1400" dirty="0"/>
              <a:t>: multivariate, </a:t>
            </a:r>
            <a:r>
              <a:rPr kumimoji="1" lang="ko-KR" altLang="en-US" sz="1400" dirty="0" err="1"/>
              <a:t>파란글씨</a:t>
            </a:r>
            <a:r>
              <a:rPr kumimoji="1" lang="en-US" altLang="ko-KR" sz="1400" dirty="0"/>
              <a:t>: AVX </a:t>
            </a:r>
            <a:r>
              <a:rPr kumimoji="1" lang="ko-KR" altLang="en-US" sz="1400" dirty="0"/>
              <a:t>적용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1750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417F2FE-FFE6-5B7E-666E-6F2ECD7D0D98}"/>
              </a:ext>
            </a:extLst>
          </p:cNvPr>
          <p:cNvGraphicFramePr>
            <a:graphicFrameLocks noGrp="1"/>
          </p:cNvGraphicFramePr>
          <p:nvPr/>
        </p:nvGraphicFramePr>
        <p:xfrm>
          <a:off x="2" y="209546"/>
          <a:ext cx="12191998" cy="664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03265444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772524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579260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2996387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95843351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9719166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444446473"/>
                    </a:ext>
                  </a:extLst>
                </a:gridCol>
              </a:tblGrid>
              <a:tr h="364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Algorithm</a:t>
                      </a:r>
                      <a:endParaRPr lang="ko-KR" altLang="en-US" sz="11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Keygen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(Med.)</a:t>
                      </a:r>
                      <a:endParaRPr lang="ko-KR" altLang="en-US" sz="11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Sign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(Med.)</a:t>
                      </a:r>
                      <a:endParaRPr lang="ko-KR" altLang="en-US" sz="11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Verify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(Med.)</a:t>
                      </a:r>
                      <a:endParaRPr lang="ko-KR" altLang="en-US" sz="11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Keygen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ko-KR" sz="1100" dirty="0" err="1">
                          <a:latin typeface="+mn-lt"/>
                          <a:ea typeface="+mn-ea"/>
                        </a:rPr>
                        <a:t>Avr</a:t>
                      </a:r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.)</a:t>
                      </a:r>
                      <a:endParaRPr lang="ko-KR" altLang="en-US" sz="11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Sign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ko-KR" sz="1100" dirty="0" err="1">
                          <a:latin typeface="+mn-lt"/>
                          <a:ea typeface="+mn-ea"/>
                        </a:rPr>
                        <a:t>Avr</a:t>
                      </a:r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.)</a:t>
                      </a:r>
                      <a:endParaRPr lang="ko-KR" altLang="en-US" sz="11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Verify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ko-KR" sz="1100" dirty="0" err="1">
                          <a:latin typeface="+mn-lt"/>
                          <a:ea typeface="+mn-ea"/>
                        </a:rPr>
                        <a:t>Avr</a:t>
                      </a:r>
                      <a:r>
                        <a:rPr lang="en-US" altLang="ko-KR" sz="1100" dirty="0">
                          <a:latin typeface="+mn-lt"/>
                          <a:ea typeface="+mn-ea"/>
                        </a:rPr>
                        <a:t>.)</a:t>
                      </a:r>
                      <a:endParaRPr lang="ko-KR" altLang="en-US" sz="11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929282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AIMER-I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145,986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3,878,272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3,672,923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156,213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4,077,840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4,384,331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8096056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AIMER-III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296,032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8,087,462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7,678,098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307,498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8,364,809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7,740,701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3093744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AIMER-V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713,922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17,983,857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17,361,691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817,056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18,096,797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17,472,521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750142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164,836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537,675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159,674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175,216 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765,476 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160,447 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25121"/>
                  </a:ext>
                </a:extLst>
              </a:tr>
              <a:tr h="214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166,199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581,189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161,646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180,908 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806,260 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162,452 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86035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231,797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895,549 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279,009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242,850 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1,068,798 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280,118 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13321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HAETAE-II (revised)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688,083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3,429,265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131,805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957,268 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4,247,185 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132,462 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695495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HAETAE-III (revised)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1,329,157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8,734,670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228,578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1,843,459 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9,183,604 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229,703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139046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HAETAE-V (revised)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723,318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2,790,612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272,542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946,202 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3,700,449 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273,840 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5357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2,619,295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10,301,902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5,171,686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2,639,164 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10,308,375 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5,175,958 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362405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4,379,261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86,475,941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8,685,877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4,405,049 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86,515,726 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8,685,125 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02219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7,178,921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42,637,366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14,245,148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7,194,274 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42,681,718 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14,247,358 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132648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1,843,356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50,520,712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3,636,803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1,860,128 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50,540,655 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3,643,639 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406515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3,618,997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21,416,384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7,170,903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3,646,841 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21,437,009 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7,169,406 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197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6,149,059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151,973,282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12,196,791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6,162,746 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152,011,122 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12,213,326 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98099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Peregrine-512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11,953,307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253,402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25,462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12,146,320 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254,228 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25,634 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273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Peregrine-1024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38,366,232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535,920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53,621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41,014,591 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538,260 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53,946 </a:t>
                      </a:r>
                      <a:endParaRPr lang="en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622515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SOLMAE-512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23,053,028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349,566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40,513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28,233,370 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355,950 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40,812 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052180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SOLMAE-1024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53,966,332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698,581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135,256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68,603,714 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702,006 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136,193 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717481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pqsigRM-613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6,139,551,981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4,610,319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2,278,806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6,144,274,759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6,276,554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2,376,095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597278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pqsigRM-612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54,994,439,928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714,647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225,577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55,073,661,751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967,439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234,553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775927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MQSign-72/46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39,040,917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311,112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512,227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39,057,616 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312,293 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514,042 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56388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MQSign-112/72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115,942,827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669,465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1,143,296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116,040,569 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672,499 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1,147,066 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731773"/>
                  </a:ext>
                </a:extLst>
              </a:tr>
              <a:tr h="16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MQSign-148/96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235,289,035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1,186,622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1,943,667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235,425,321 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1,190,984 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b="0" kern="120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1,952,355 </a:t>
                      </a:r>
                      <a:endParaRPr lang="en-KR" sz="11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3552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FAED67-0C3B-3513-3A99-2BFE9A9B1588}"/>
              </a:ext>
            </a:extLst>
          </p:cNvPr>
          <p:cNvSpPr txBox="1"/>
          <p:nvPr/>
        </p:nvSpPr>
        <p:spPr>
          <a:xfrm>
            <a:off x="9805850" y="-64504"/>
            <a:ext cx="2403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/>
              <a:t>Unit: clock cycles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B59DC-58AD-3F0C-A04D-21C48F3F3347}"/>
              </a:ext>
            </a:extLst>
          </p:cNvPr>
          <p:cNvSpPr txBox="1"/>
          <p:nvPr/>
        </p:nvSpPr>
        <p:spPr>
          <a:xfrm>
            <a:off x="8553869" y="-64504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Ryzen –O3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D5AF9-3F96-5A61-16C8-0891C87D46BD}"/>
              </a:ext>
            </a:extLst>
          </p:cNvPr>
          <p:cNvSpPr txBox="1"/>
          <p:nvPr/>
        </p:nvSpPr>
        <p:spPr>
          <a:xfrm>
            <a:off x="93492" y="-64505"/>
            <a:ext cx="8049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녹색</a:t>
            </a:r>
            <a:r>
              <a:rPr kumimoji="1" lang="en-US" altLang="ko-KR" sz="1400" dirty="0"/>
              <a:t>: lattice, </a:t>
            </a:r>
            <a:r>
              <a:rPr kumimoji="1" lang="ko-KR" altLang="en-US" sz="1400" dirty="0"/>
              <a:t>주황색</a:t>
            </a:r>
            <a:r>
              <a:rPr kumimoji="1" lang="en-US" altLang="ko-KR" sz="1400" dirty="0"/>
              <a:t>: code, </a:t>
            </a:r>
            <a:r>
              <a:rPr kumimoji="1" lang="ko-KR" altLang="en-US" sz="1400" dirty="0"/>
              <a:t>노란색</a:t>
            </a:r>
            <a:r>
              <a:rPr kumimoji="1" lang="en-US" altLang="ko-KR" sz="1400" dirty="0"/>
              <a:t>: multivariate, </a:t>
            </a:r>
            <a:r>
              <a:rPr kumimoji="1" lang="ko-KR" altLang="en-US" sz="1400" dirty="0" err="1"/>
              <a:t>파란글씨</a:t>
            </a:r>
            <a:r>
              <a:rPr kumimoji="1" lang="en-US" altLang="ko-KR" sz="1400" dirty="0"/>
              <a:t>: AVX </a:t>
            </a:r>
            <a:r>
              <a:rPr kumimoji="1" lang="ko-KR" altLang="en-US" sz="1400" dirty="0"/>
              <a:t>적용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125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131067-F95A-D900-F022-76366C113C54}"/>
              </a:ext>
            </a:extLst>
          </p:cNvPr>
          <p:cNvSpPr txBox="1"/>
          <p:nvPr/>
        </p:nvSpPr>
        <p:spPr>
          <a:xfrm>
            <a:off x="8553869" y="-6450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Intel –O2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E484D-D21C-E1AB-C0F1-DAA259700B83}"/>
              </a:ext>
            </a:extLst>
          </p:cNvPr>
          <p:cNvSpPr txBox="1"/>
          <p:nvPr/>
        </p:nvSpPr>
        <p:spPr>
          <a:xfrm>
            <a:off x="9805850" y="297167"/>
            <a:ext cx="2403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/>
              <a:t>Unit: clock cycles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B8EFA-B7A7-020D-B737-B57F2282C1DD}"/>
              </a:ext>
            </a:extLst>
          </p:cNvPr>
          <p:cNvSpPr txBox="1"/>
          <p:nvPr/>
        </p:nvSpPr>
        <p:spPr>
          <a:xfrm>
            <a:off x="4696237" y="29716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Intel –O2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C384B6B9-B146-1B04-7349-3AB2D26901BE}"/>
              </a:ext>
            </a:extLst>
          </p:cNvPr>
          <p:cNvGraphicFramePr>
            <a:graphicFrameLocks noGrp="1"/>
          </p:cNvGraphicFramePr>
          <p:nvPr/>
        </p:nvGraphicFramePr>
        <p:xfrm>
          <a:off x="0" y="213360"/>
          <a:ext cx="12191998" cy="664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03265444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772524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579260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2996387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95843351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9719166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444446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Algorithm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Keygen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(Med.)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Sign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(Med.)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Verify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(Med.)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Keygen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</a:t>
                      </a:r>
                      <a:r>
                        <a:rPr lang="en-US" altLang="ko-KR" sz="1100" dirty="0" err="1">
                          <a:latin typeface="+mn-lt"/>
                        </a:rPr>
                        <a:t>Avr</a:t>
                      </a:r>
                      <a:r>
                        <a:rPr lang="en-US" altLang="ko-KR" sz="1100" dirty="0">
                          <a:latin typeface="+mn-lt"/>
                        </a:rPr>
                        <a:t>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Sign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</a:t>
                      </a:r>
                      <a:r>
                        <a:rPr lang="en-US" altLang="ko-KR" sz="1100" dirty="0" err="1">
                          <a:latin typeface="+mn-lt"/>
                        </a:rPr>
                        <a:t>Avr</a:t>
                      </a:r>
                      <a:r>
                        <a:rPr lang="en-US" altLang="ko-KR" sz="1100" dirty="0">
                          <a:latin typeface="+mn-lt"/>
                        </a:rPr>
                        <a:t>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Verify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</a:t>
                      </a:r>
                      <a:r>
                        <a:rPr lang="en-US" altLang="ko-KR" sz="1100" dirty="0" err="1">
                          <a:latin typeface="+mn-lt"/>
                        </a:rPr>
                        <a:t>Avr</a:t>
                      </a:r>
                      <a:r>
                        <a:rPr lang="en-US" altLang="ko-KR" sz="1100" dirty="0">
                          <a:latin typeface="+mn-lt"/>
                        </a:rPr>
                        <a:t>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929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AIMER-I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145,566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3,691,256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3,713,173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159,391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3,845,843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4,018,047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8096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AIMER-III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274,358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7,771,108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7,366,672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304,919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7,863,536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7,438,953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3093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AIMER-V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790,456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18,394,069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17,662,359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899,383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18,802,192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18,080,181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750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171,176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640,093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167,116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190,739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845,502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173,676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25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173,252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698,964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168,824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185,265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943,376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176,768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86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248,629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945,815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273,631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264,811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1,151,316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282,979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13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HAETAE-II (revised)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700,875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4,173,002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142,584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979,130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5,274,158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150,759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695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HAETAE-III (revised)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1,352,577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10,615,663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250,534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1,940,364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11,445,286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262,470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139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HAETAE-V (revised)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752,413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3,418,728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311,986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983,382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4,622,966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328,866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5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2,296,351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15,914,954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4,519,308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2,412,156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16,002,740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4,622,316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362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4,009,717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16,015,734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7,996,462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4,169,703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16,116,734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8,085,000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02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6,561,582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26,019,063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13,005,536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6,639,348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26,080,187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13,084,234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132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1,704,190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27,083,021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3,344,228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1,799,742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27,354,886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3,460,388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406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3,271,119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65,455,745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6,533,931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3,402,118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65,582,525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6,586,857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5,723,169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39,565,842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11,290,884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6,088,747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39,658,546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11,384,040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98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Peregrine-512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12,073,005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295,128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33,114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12,299,755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305,264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35,943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Peregrine-1024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38,493,479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640,132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71,246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41,112,188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652,620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74,891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622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SOLMAE-512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22,494,902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351,311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64,526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27,556,843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366,508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68,880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052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SOLMAE-1024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52,388,360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706,028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152,984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65,688,581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729,400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158,540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71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pqsigRM-613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4,961,556,899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7,505,040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2,125,125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4,973,260,518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10,823,438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2,645,728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pqsigRM-612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74,021,054,015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2,113,913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1,126,131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73,941,690,821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2,765,068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1,295,161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33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MQSign-72/46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87,038,447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509,630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1,377,392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87,156,508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527,234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1,411,202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3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MQSign-112/72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448,271,119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1,472,032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4,808,216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448,141,266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1,500,297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4,875,532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17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MQSign-148/96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1,326,638,494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3,128,536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11,091,036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1,328,649,536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3,150,219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11,143,601</a:t>
                      </a:r>
                      <a:endParaRPr lang="ko-KR" altLang="en-US" sz="1100" b="0" i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5335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D0662F9-F24E-5AB4-B8FD-7AF2A7D4D8E9}"/>
              </a:ext>
            </a:extLst>
          </p:cNvPr>
          <p:cNvSpPr txBox="1"/>
          <p:nvPr/>
        </p:nvSpPr>
        <p:spPr>
          <a:xfrm>
            <a:off x="9805850" y="-64504"/>
            <a:ext cx="2403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/>
              <a:t>Unit: clock cycles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D9C87-8DE1-8968-CC12-406EBCE7468A}"/>
              </a:ext>
            </a:extLst>
          </p:cNvPr>
          <p:cNvSpPr txBox="1"/>
          <p:nvPr/>
        </p:nvSpPr>
        <p:spPr>
          <a:xfrm>
            <a:off x="93492" y="-64505"/>
            <a:ext cx="8049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녹색</a:t>
            </a:r>
            <a:r>
              <a:rPr kumimoji="1" lang="en-US" altLang="ko-KR" sz="1400" dirty="0"/>
              <a:t>: lattice, </a:t>
            </a:r>
            <a:r>
              <a:rPr kumimoji="1" lang="ko-KR" altLang="en-US" sz="1400" dirty="0"/>
              <a:t>주황색</a:t>
            </a:r>
            <a:r>
              <a:rPr kumimoji="1" lang="en-US" altLang="ko-KR" sz="1400" dirty="0"/>
              <a:t>: code, </a:t>
            </a:r>
            <a:r>
              <a:rPr kumimoji="1" lang="ko-KR" altLang="en-US" sz="1400" dirty="0"/>
              <a:t>노란색</a:t>
            </a:r>
            <a:r>
              <a:rPr kumimoji="1" lang="en-US" altLang="ko-KR" sz="1400" dirty="0"/>
              <a:t>: multivariate, </a:t>
            </a:r>
            <a:r>
              <a:rPr kumimoji="1" lang="ko-KR" altLang="en-US" sz="1400" dirty="0" err="1"/>
              <a:t>파란글씨</a:t>
            </a:r>
            <a:r>
              <a:rPr kumimoji="1" lang="en-US" altLang="ko-KR" sz="1400" dirty="0"/>
              <a:t>: AVX </a:t>
            </a:r>
            <a:r>
              <a:rPr kumimoji="1" lang="ko-KR" altLang="en-US" sz="1400" dirty="0"/>
              <a:t>적용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785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NIST Post-quantum Security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7D7948-3832-1FDC-A4DE-44939B2344C9}"/>
                  </a:ext>
                </a:extLst>
              </p:cNvPr>
              <p:cNvSpPr txBox="1"/>
              <p:nvPr/>
            </p:nvSpPr>
            <p:spPr>
              <a:xfrm>
                <a:off x="136633" y="1263119"/>
                <a:ext cx="11961196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400" b="1" dirty="0"/>
                  <a:t>이론적으로</a:t>
                </a:r>
                <a:endParaRPr kumimoji="1" lang="en-US" altLang="ko-KR" sz="24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1000" b="1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Grover </a:t>
                </a:r>
                <a:r>
                  <a:rPr kumimoji="1" lang="ko-KR" altLang="en-US" sz="2200" dirty="0"/>
                  <a:t>키 복구 공격은 어떠한 암호이든지 </a:t>
                </a:r>
                <a:r>
                  <a:rPr kumimoji="1" lang="en-US" altLang="ko-KR" sz="2200" dirty="0"/>
                  <a:t>brute-force</a:t>
                </a:r>
                <a:r>
                  <a:rPr kumimoji="1" lang="ko-KR" altLang="en-US" sz="2200" dirty="0"/>
                  <a:t>에 대한 보안 강도를 </a:t>
                </a:r>
                <a:endParaRPr kumimoji="1" lang="en-US" altLang="ko-KR" sz="2200" dirty="0"/>
              </a:p>
              <a:p>
                <a:pPr lvl="1"/>
                <a:r>
                  <a:rPr kumimoji="1" lang="ko-KR" altLang="en-US" sz="2200" dirty="0"/>
                  <a:t>     제곱근으로 감소 시킴</a:t>
                </a:r>
                <a:endParaRPr kumimoji="1" lang="en-US" altLang="ko-KR" sz="2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400" b="1" dirty="0">
                    <a:solidFill>
                      <a:srgbClr val="C00000"/>
                    </a:solidFill>
                  </a:rPr>
                  <a:t>하지만 현실적으로는</a:t>
                </a:r>
                <a:r>
                  <a:rPr kumimoji="1" lang="en-US" altLang="ko-KR" sz="2400" b="1" dirty="0">
                    <a:solidFill>
                      <a:srgbClr val="C00000"/>
                    </a:solidFill>
                  </a:rPr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10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A</a:t>
                </a:r>
                <a:r>
                  <a:rPr kumimoji="1" lang="ko-KR" altLang="en-US" sz="2200" b="1" dirty="0"/>
                  <a:t>라는 암호</a:t>
                </a:r>
                <a:r>
                  <a:rPr kumimoji="1" lang="ko-KR" altLang="en-US" sz="2200" dirty="0"/>
                  <a:t>를 공격하는 비용 </a:t>
                </a:r>
                <a:r>
                  <a:rPr kumimoji="1" lang="en-US" altLang="ko-KR" sz="22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173</m:t>
                        </m:r>
                      </m:sup>
                    </m:sSup>
                  </m:oMath>
                </a14:m>
                <a:r>
                  <a:rPr kumimoji="1" lang="en-US" altLang="ko-KR" sz="2200" dirty="0"/>
                  <a:t>)</a:t>
                </a:r>
                <a:r>
                  <a:rPr kumimoji="1" lang="ko-KR" altLang="en-US" sz="2200" dirty="0"/>
                  <a:t>이 </a:t>
                </a:r>
                <a:r>
                  <a:rPr kumimoji="1" lang="en-US" altLang="ko-KR" sz="2200" dirty="0"/>
                  <a:t>AES-128</a:t>
                </a:r>
                <a:r>
                  <a:rPr kumimoji="1" lang="ko-KR" altLang="en-US" sz="2200" dirty="0"/>
                  <a:t>에 대한 공격 비용 </a:t>
                </a:r>
                <a:r>
                  <a:rPr kumimoji="1" lang="en-US" altLang="ko-KR" sz="22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170</m:t>
                        </m:r>
                      </m:sup>
                    </m:sSup>
                  </m:oMath>
                </a14:m>
                <a:r>
                  <a:rPr kumimoji="1" lang="en-US" altLang="ko-KR" sz="2200" dirty="0"/>
                  <a:t>)</a:t>
                </a:r>
                <a:r>
                  <a:rPr kumimoji="1" lang="ko-KR" altLang="en-US" sz="2200" dirty="0"/>
                  <a:t>보다 높다면</a:t>
                </a:r>
                <a:r>
                  <a:rPr kumimoji="1" lang="en-US" altLang="ko-KR" sz="2200" dirty="0"/>
                  <a:t>?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보안 감소는 이론적인 것이며</a:t>
                </a:r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공격은 현실적으로 불가능</a:t>
                </a:r>
                <a:endParaRPr kumimoji="1" lang="en-US" altLang="ko-KR" sz="22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암호 </a:t>
                </a:r>
                <a:r>
                  <a:rPr kumimoji="1" lang="en-US" altLang="ko-KR" sz="2200" dirty="0"/>
                  <a:t>A</a:t>
                </a:r>
                <a:r>
                  <a:rPr kumimoji="1" lang="ko-KR" altLang="en-US" sz="2200" dirty="0"/>
                  <a:t>는 양자 후 보안 강도 </a:t>
                </a:r>
                <a:r>
                  <a:rPr kumimoji="1" lang="en-US" altLang="ko-KR" sz="2200" dirty="0"/>
                  <a:t>Level 1</a:t>
                </a:r>
                <a:r>
                  <a:rPr kumimoji="1" lang="ko-KR" altLang="en-US" sz="2200" dirty="0"/>
                  <a:t>을 보장한다고 할 수 있음</a:t>
                </a:r>
                <a:endParaRPr kumimoji="1" lang="en-US" altLang="ko-KR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7D7948-3832-1FDC-A4DE-44939B234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3" y="1263119"/>
                <a:ext cx="11961196" cy="3200876"/>
              </a:xfrm>
              <a:prstGeom prst="rect">
                <a:avLst/>
              </a:prstGeom>
              <a:blipFill>
                <a:blip r:embed="rId2"/>
                <a:stretch>
                  <a:fillRect l="-636" t="-1581" b="-31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032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D0662F9-F24E-5AB4-B8FD-7AF2A7D4D8E9}"/>
              </a:ext>
            </a:extLst>
          </p:cNvPr>
          <p:cNvSpPr txBox="1"/>
          <p:nvPr/>
        </p:nvSpPr>
        <p:spPr>
          <a:xfrm>
            <a:off x="9805850" y="-64504"/>
            <a:ext cx="2403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/>
              <a:t>Unit: clock cycles</a:t>
            </a:r>
            <a:endParaRPr lang="ko-KR" altLang="en-US" sz="1600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F5AF0674-B750-3FF0-F666-14B77AAFF456}"/>
              </a:ext>
            </a:extLst>
          </p:cNvPr>
          <p:cNvGraphicFramePr>
            <a:graphicFrameLocks noGrp="1"/>
          </p:cNvGraphicFramePr>
          <p:nvPr/>
        </p:nvGraphicFramePr>
        <p:xfrm>
          <a:off x="2" y="209545"/>
          <a:ext cx="12191998" cy="664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03265444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772524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579260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2996387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95843351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9719166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444446473"/>
                    </a:ext>
                  </a:extLst>
                </a:gridCol>
              </a:tblGrid>
              <a:tr h="212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Algorithm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Keygen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(Med.)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Sign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(Med.)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Verify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(Med.)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Keygen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</a:t>
                      </a:r>
                      <a:r>
                        <a:rPr lang="en-US" altLang="ko-KR" sz="1100" dirty="0" err="1">
                          <a:latin typeface="+mn-lt"/>
                        </a:rPr>
                        <a:t>Avr</a:t>
                      </a:r>
                      <a:r>
                        <a:rPr lang="en-US" altLang="ko-KR" sz="1100" dirty="0">
                          <a:latin typeface="+mn-lt"/>
                        </a:rPr>
                        <a:t>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Sign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</a:t>
                      </a:r>
                      <a:r>
                        <a:rPr lang="en-US" altLang="ko-KR" sz="1100" dirty="0" err="1">
                          <a:latin typeface="+mn-lt"/>
                        </a:rPr>
                        <a:t>Avr</a:t>
                      </a:r>
                      <a:r>
                        <a:rPr lang="en-US" altLang="ko-KR" sz="1100" dirty="0">
                          <a:latin typeface="+mn-lt"/>
                        </a:rPr>
                        <a:t>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Verify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(</a:t>
                      </a:r>
                      <a:r>
                        <a:rPr lang="en-US" altLang="ko-KR" sz="1100" dirty="0" err="1">
                          <a:latin typeface="+mn-lt"/>
                        </a:rPr>
                        <a:t>Avr</a:t>
                      </a:r>
                      <a:r>
                        <a:rPr lang="en-US" altLang="ko-KR" sz="1100" dirty="0">
                          <a:latin typeface="+mn-lt"/>
                        </a:rPr>
                        <a:t>.)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929282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AIMER-I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133,130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3,960,345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3,747,101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143,746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4,070,924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3,834,717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8096056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AIMER-III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272,484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8,440,184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7,968,982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282,896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8,530,553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8,041,509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3093744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AIMER-V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643,253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17,998,305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17,373,174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662,744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18,202,241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17,455,874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750142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175,993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597,712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172,893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188,999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869,677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182,127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25121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183,987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698,941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179,608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223,689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976,483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186,837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86035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GCKSign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238,884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928,251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262,868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259,401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1,228,167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293,133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13321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HAETAE-II (revised)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672,901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3,334,242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126,972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944,910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4,200,552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132,300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695495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HAETAE-III (revised)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1,291,292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8,261,232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227,780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1,828,235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8,769,910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238,478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139046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HAETAE-V (revised)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719,708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2,627,334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270,600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973,865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3,546,813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280,493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5357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2,317,555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13,776,448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4,568,006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2,393,641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13,868,809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4,647,302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362405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3,981,551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83,521,123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7,935,382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4,209,101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83,634,184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8,001,129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02219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-V(con)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6,333,006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25,183,392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12,555,623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6,470,472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25,269,299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12,680,799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132648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1,666,543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16,352,341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3,248,162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1,846,947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16,530,887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3,321,373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406515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-III(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3,141,974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34,454,252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6,234,249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3,227,617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34,523,301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6,288,505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197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NCCSign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-V(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ori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5,613,303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167,158,023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11,155,020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5,851,360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167,337,719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11,307,818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98099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Peregrine-512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11,783,005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260,328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26,262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12,032,320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269,678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28,484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273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Peregrine-1024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37,875,534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551,168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55,654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40,364,494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569,794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58,474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622515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SOLMAE-512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22,627,042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332,848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64,838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27,866,035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348,841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67,662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052180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SOLMAE-1024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53,245,753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668,103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149,168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67,369,725 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686,523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154,073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717481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pqsigRM-613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4,702,612,115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4,732,706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2,064,731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4,703,836,987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6,667,564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2,458,625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366812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pqsigRM-612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71,111,088,778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923,513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417,658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71,168,430,985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1,166,665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502,448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31227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MQSign-72/46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38,474,591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298,952 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533,676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38,612,360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308,203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547,680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087911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MQSign-112/72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117,049,542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650,928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1,120,124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117,234,338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667,681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1,147,333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996166"/>
                  </a:ext>
                </a:extLst>
              </a:tr>
              <a:tr h="129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MQSign-148/96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236,124,011 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1,165,706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1,897,664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236,332,422</a:t>
                      </a:r>
                      <a:endParaRPr lang="en-US" altLang="ko-KR" sz="11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1,173,558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1,908,458</a:t>
                      </a:r>
                      <a:endParaRPr lang="ko-KR" altLang="en-US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243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E2F4298-C145-49AC-CA31-D5917C3B3D5B}"/>
              </a:ext>
            </a:extLst>
          </p:cNvPr>
          <p:cNvSpPr txBox="1"/>
          <p:nvPr/>
        </p:nvSpPr>
        <p:spPr>
          <a:xfrm>
            <a:off x="8553869" y="-6450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Intel –O3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71D2B-36A8-80DF-C64C-56E413ACDF4F}"/>
              </a:ext>
            </a:extLst>
          </p:cNvPr>
          <p:cNvSpPr txBox="1"/>
          <p:nvPr/>
        </p:nvSpPr>
        <p:spPr>
          <a:xfrm>
            <a:off x="93492" y="-64505"/>
            <a:ext cx="8049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녹색</a:t>
            </a:r>
            <a:r>
              <a:rPr kumimoji="1" lang="en-US" altLang="ko-KR" sz="1400" dirty="0"/>
              <a:t>: lattice, </a:t>
            </a:r>
            <a:r>
              <a:rPr kumimoji="1" lang="ko-KR" altLang="en-US" sz="1400" dirty="0"/>
              <a:t>주황색</a:t>
            </a:r>
            <a:r>
              <a:rPr kumimoji="1" lang="en-US" altLang="ko-KR" sz="1400" dirty="0"/>
              <a:t>: code, </a:t>
            </a:r>
            <a:r>
              <a:rPr kumimoji="1" lang="ko-KR" altLang="en-US" sz="1400" dirty="0"/>
              <a:t>노란색</a:t>
            </a:r>
            <a:r>
              <a:rPr kumimoji="1" lang="en-US" altLang="ko-KR" sz="1400" dirty="0"/>
              <a:t>: multivariate, </a:t>
            </a:r>
            <a:r>
              <a:rPr kumimoji="1" lang="ko-KR" altLang="en-US" sz="1400" dirty="0" err="1"/>
              <a:t>파란글씨</a:t>
            </a:r>
            <a:r>
              <a:rPr kumimoji="1" lang="en-US" altLang="ko-KR" sz="1400" dirty="0"/>
              <a:t>: AVX </a:t>
            </a:r>
            <a:r>
              <a:rPr kumimoji="1" lang="ko-KR" altLang="en-US" sz="1400" dirty="0"/>
              <a:t>적용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1998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996E9-DEF9-EFAF-B419-3F334C11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err="1"/>
              <a:t>AIMer</a:t>
            </a:r>
            <a:r>
              <a:rPr kumimoji="1" lang="en-US" altLang="en-US" dirty="0"/>
              <a:t> </a:t>
            </a:r>
            <a:r>
              <a:rPr kumimoji="1" lang="ko-KR" altLang="en-US" dirty="0"/>
              <a:t>알고리즘 성능 측정 및 비교</a:t>
            </a:r>
            <a:endParaRPr kumimoji="1" lang="ko-Kore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3C810EB-E4D1-7995-8341-C3513951F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152525"/>
            <a:ext cx="12192000" cy="5603875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kumimoji="1" lang="ko-KR" altLang="en-US" b="1" dirty="0"/>
              <a:t>전자서명 알고리즘의 성능 측정</a:t>
            </a:r>
            <a:endParaRPr kumimoji="1" lang="en-US" altLang="ko-KR" b="1" dirty="0"/>
          </a:p>
          <a:p>
            <a:pPr lvl="1">
              <a:lnSpc>
                <a:spcPct val="110000"/>
              </a:lnSpc>
            </a:pPr>
            <a:r>
              <a:rPr kumimoji="1" lang="ko-KR" altLang="en-US" dirty="0"/>
              <a:t>측정 기준</a:t>
            </a:r>
            <a:r>
              <a:rPr kumimoji="1" lang="en-US" altLang="ko-KR" dirty="0"/>
              <a:t>: </a:t>
            </a:r>
            <a:r>
              <a:rPr kumimoji="1" lang="ko-KR" altLang="en-US" dirty="0"/>
              <a:t>반복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최적화 옵션 </a:t>
            </a:r>
            <a:r>
              <a:rPr kumimoji="1" lang="en-US" altLang="ko-KR" dirty="0"/>
              <a:t>-O2, -O3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>
              <a:lnSpc>
                <a:spcPct val="110000"/>
              </a:lnSpc>
            </a:pPr>
            <a:r>
              <a:rPr kumimoji="1" lang="ko-KR" altLang="en-US" b="1" dirty="0"/>
              <a:t>전체적인 성능 요약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서명 생성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검증 기준</a:t>
            </a:r>
            <a:r>
              <a:rPr kumimoji="1" lang="en-US" altLang="ko-KR" b="1" dirty="0"/>
              <a:t>)</a:t>
            </a:r>
          </a:p>
          <a:p>
            <a:pPr lvl="1">
              <a:lnSpc>
                <a:spcPct val="110000"/>
              </a:lnSpc>
            </a:pPr>
            <a:r>
              <a:rPr kumimoji="1" lang="en-US" altLang="ko-KR" sz="1900" dirty="0"/>
              <a:t>Peregrine &gt; </a:t>
            </a:r>
            <a:r>
              <a:rPr kumimoji="1" lang="en-US" altLang="ko-KR" sz="1900" dirty="0">
                <a:solidFill>
                  <a:srgbClr val="0070C0"/>
                </a:solidFill>
              </a:rPr>
              <a:t>SOLMAE</a:t>
            </a:r>
            <a:r>
              <a:rPr kumimoji="1" lang="en-US" altLang="ko-KR" sz="1900" dirty="0"/>
              <a:t>&gt; </a:t>
            </a:r>
            <a:r>
              <a:rPr kumimoji="1" lang="en-US" altLang="ko-KR" sz="1900" dirty="0" err="1"/>
              <a:t>pqsig</a:t>
            </a:r>
            <a:r>
              <a:rPr kumimoji="1" lang="en-US" altLang="ko-KR" sz="1900" dirty="0"/>
              <a:t> &gt;</a:t>
            </a:r>
            <a:r>
              <a:rPr kumimoji="1" lang="ko-KR" altLang="en-US" sz="1900" dirty="0"/>
              <a:t> </a:t>
            </a:r>
            <a:r>
              <a:rPr kumimoji="1" lang="en-US" altLang="ko-KR" sz="1900" dirty="0" err="1"/>
              <a:t>GCKSign</a:t>
            </a:r>
            <a:r>
              <a:rPr kumimoji="1" lang="en-US" altLang="ko-KR" sz="1900" dirty="0"/>
              <a:t> &gt; </a:t>
            </a:r>
            <a:r>
              <a:rPr kumimoji="1" lang="en-US" altLang="ko-KR" sz="1900" dirty="0" err="1">
                <a:solidFill>
                  <a:srgbClr val="0070C0"/>
                </a:solidFill>
              </a:rPr>
              <a:t>MQSign</a:t>
            </a:r>
            <a:r>
              <a:rPr kumimoji="1" lang="en-US" altLang="ko-KR" sz="1900" dirty="0"/>
              <a:t> &gt; HAETAE &gt; </a:t>
            </a:r>
            <a:r>
              <a:rPr kumimoji="1" lang="en-US" altLang="ko-KR" sz="1900" b="1" dirty="0" err="1">
                <a:solidFill>
                  <a:srgbClr val="FF0000"/>
                </a:solidFill>
              </a:rPr>
              <a:t>AIMer</a:t>
            </a:r>
            <a:r>
              <a:rPr kumimoji="1" lang="en-US" altLang="ko-KR" sz="1900" dirty="0"/>
              <a:t> &gt; NCC (</a:t>
            </a:r>
            <a:r>
              <a:rPr kumimoji="1" lang="ko-KR" altLang="en-US" sz="1900" dirty="0"/>
              <a:t>표면 성능 비교</a:t>
            </a:r>
            <a:r>
              <a:rPr kumimoji="1" lang="en-US" altLang="ko-KR" sz="1900" dirty="0"/>
              <a:t>)</a:t>
            </a:r>
          </a:p>
          <a:p>
            <a:pPr lvl="1">
              <a:lnSpc>
                <a:spcPct val="110000"/>
              </a:lnSpc>
            </a:pPr>
            <a:r>
              <a:rPr kumimoji="1" lang="en-US" altLang="ko-KR" sz="1900" dirty="0"/>
              <a:t>Peregrine &gt; </a:t>
            </a:r>
            <a:r>
              <a:rPr kumimoji="1" lang="en-US" altLang="ko-KR" sz="1900" dirty="0" err="1"/>
              <a:t>pqsig</a:t>
            </a:r>
            <a:r>
              <a:rPr kumimoji="1" lang="en-US" altLang="ko-KR" sz="1900" dirty="0"/>
              <a:t> &gt;</a:t>
            </a:r>
            <a:r>
              <a:rPr kumimoji="1" lang="ko-KR" altLang="en-US" sz="1900" dirty="0"/>
              <a:t> </a:t>
            </a:r>
            <a:r>
              <a:rPr kumimoji="1" lang="en-US" altLang="ko-KR" sz="1900" dirty="0" err="1"/>
              <a:t>GCKSign</a:t>
            </a:r>
            <a:r>
              <a:rPr kumimoji="1" lang="en-US" altLang="ko-KR" sz="1900" dirty="0"/>
              <a:t> &gt; </a:t>
            </a:r>
            <a:r>
              <a:rPr kumimoji="1" lang="en-US" altLang="ko-KR" sz="1900" dirty="0">
                <a:solidFill>
                  <a:srgbClr val="0070C0"/>
                </a:solidFill>
              </a:rPr>
              <a:t>SOLMAE</a:t>
            </a:r>
            <a:r>
              <a:rPr kumimoji="1" lang="en-US" altLang="ko-KR" sz="1900" dirty="0"/>
              <a:t>&gt; HAETAE &gt; </a:t>
            </a:r>
            <a:r>
              <a:rPr kumimoji="1" lang="en-US" altLang="ko-KR" sz="1900" dirty="0" err="1">
                <a:solidFill>
                  <a:srgbClr val="0070C0"/>
                </a:solidFill>
              </a:rPr>
              <a:t>MQSign</a:t>
            </a:r>
            <a:r>
              <a:rPr kumimoji="1" lang="en-US" altLang="ko-KR" sz="1900" dirty="0"/>
              <a:t> &gt; </a:t>
            </a:r>
            <a:r>
              <a:rPr kumimoji="1" lang="en-US" altLang="ko-KR" sz="1900" b="1" dirty="0" err="1">
                <a:solidFill>
                  <a:srgbClr val="FF0000"/>
                </a:solidFill>
              </a:rPr>
              <a:t>AIMer</a:t>
            </a:r>
            <a:r>
              <a:rPr kumimoji="1" lang="en-US" altLang="ko-KR" sz="1900" dirty="0"/>
              <a:t> &gt; NCC </a:t>
            </a:r>
            <a:r>
              <a:rPr kumimoji="1" lang="en-US" altLang="ko-KR" sz="1900" dirty="0">
                <a:solidFill>
                  <a:srgbClr val="0070C0"/>
                </a:solidFill>
              </a:rPr>
              <a:t>(AVX </a:t>
            </a:r>
            <a:r>
              <a:rPr kumimoji="1" lang="ko-KR" altLang="en-US" sz="1900" dirty="0" err="1">
                <a:solidFill>
                  <a:srgbClr val="0070C0"/>
                </a:solidFill>
              </a:rPr>
              <a:t>패널티</a:t>
            </a:r>
            <a:r>
              <a:rPr kumimoji="1" lang="ko-KR" altLang="en-US" sz="1900" dirty="0">
                <a:solidFill>
                  <a:srgbClr val="0070C0"/>
                </a:solidFill>
              </a:rPr>
              <a:t> 적용</a:t>
            </a:r>
            <a:r>
              <a:rPr kumimoji="1" lang="en-US" altLang="ko-KR" sz="1900" dirty="0">
                <a:solidFill>
                  <a:srgbClr val="0070C0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kumimoji="1" lang="ko-KR" altLang="en-US" b="1" dirty="0"/>
              <a:t>다른 알고리즘과의 비교</a:t>
            </a:r>
            <a:endParaRPr kumimoji="1" lang="en-US" altLang="ko-KR" b="1" dirty="0"/>
          </a:p>
          <a:p>
            <a:pPr lvl="1">
              <a:lnSpc>
                <a:spcPct val="110000"/>
              </a:lnSpc>
            </a:pPr>
            <a:r>
              <a:rPr kumimoji="1" lang="en-US" altLang="ko-KR" dirty="0" err="1"/>
              <a:t>AIMer</a:t>
            </a:r>
            <a:r>
              <a:rPr kumimoji="1" lang="ko-KR" altLang="en-US" dirty="0"/>
              <a:t>의 성능은 다른 알고리즘에 비하면 </a:t>
            </a:r>
            <a:r>
              <a:rPr kumimoji="1" lang="ko-KR" altLang="en-US" dirty="0" err="1"/>
              <a:t>느린편</a:t>
            </a:r>
            <a:endParaRPr kumimoji="1" lang="en-US" altLang="ko-KR" dirty="0"/>
          </a:p>
          <a:p>
            <a:pPr lvl="2">
              <a:lnSpc>
                <a:spcPct val="11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하지만 키 생성 성능은 매우 빠름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en-US" altLang="ko-KR" b="1" dirty="0" err="1">
                <a:solidFill>
                  <a:srgbClr val="FF0000"/>
                </a:solidFill>
              </a:rPr>
              <a:t>GCKSign</a:t>
            </a:r>
            <a:r>
              <a:rPr kumimoji="1" lang="ko-KR" altLang="en-US" b="1" dirty="0">
                <a:solidFill>
                  <a:srgbClr val="FF0000"/>
                </a:solidFill>
              </a:rPr>
              <a:t>과 공동 </a:t>
            </a:r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위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1" lang="en-US" altLang="ko-KR" b="1" dirty="0" err="1">
                <a:solidFill>
                  <a:srgbClr val="FF0000"/>
                </a:solidFill>
              </a:rPr>
              <a:t>AIMer</a:t>
            </a:r>
            <a:r>
              <a:rPr kumimoji="1" lang="ko-KR" altLang="en-US" b="1" dirty="0">
                <a:solidFill>
                  <a:srgbClr val="FF0000"/>
                </a:solidFill>
              </a:rPr>
              <a:t>의 장점은 키 관리 능력이 뛰어나다는 점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</a:pPr>
            <a:r>
              <a:rPr kumimoji="1" lang="ko-KR" altLang="en-US" b="1" dirty="0">
                <a:solidFill>
                  <a:srgbClr val="0070C0"/>
                </a:solidFill>
              </a:rPr>
              <a:t>비밀키</a:t>
            </a:r>
            <a:r>
              <a:rPr kumimoji="1" lang="en-US" altLang="ko-KR" b="1" dirty="0">
                <a:solidFill>
                  <a:srgbClr val="0070C0"/>
                </a:solidFill>
              </a:rPr>
              <a:t>, </a:t>
            </a:r>
            <a:r>
              <a:rPr kumimoji="1" lang="ko-KR" altLang="en-US" b="1" dirty="0">
                <a:solidFill>
                  <a:srgbClr val="0070C0"/>
                </a:solidFill>
              </a:rPr>
              <a:t>공개키의 </a:t>
            </a:r>
            <a:r>
              <a:rPr kumimoji="1" lang="ko-KR" altLang="en-US" b="1" dirty="0" err="1">
                <a:solidFill>
                  <a:srgbClr val="0070C0"/>
                </a:solidFill>
              </a:rPr>
              <a:t>크키가</a:t>
            </a:r>
            <a:r>
              <a:rPr kumimoji="1" lang="ko-KR" altLang="en-US" b="1" dirty="0">
                <a:solidFill>
                  <a:srgbClr val="0070C0"/>
                </a:solidFill>
              </a:rPr>
              <a:t> 가장 작음</a:t>
            </a:r>
            <a:endParaRPr kumimoji="1" lang="en-US" altLang="ko-KR" b="1" dirty="0">
              <a:solidFill>
                <a:srgbClr val="0070C0"/>
              </a:solidFill>
            </a:endParaRPr>
          </a:p>
          <a:p>
            <a:pPr lvl="2">
              <a:lnSpc>
                <a:spcPct val="110000"/>
              </a:lnSpc>
            </a:pPr>
            <a:r>
              <a:rPr kumimoji="1" lang="ko-KR" altLang="en-US" b="1" dirty="0">
                <a:solidFill>
                  <a:srgbClr val="0070C0"/>
                </a:solidFill>
              </a:rPr>
              <a:t>키 생성 성능이 가장 좋음</a:t>
            </a:r>
            <a:endParaRPr kumimoji="1" lang="en-US" altLang="ko-KR" b="1" dirty="0">
              <a:solidFill>
                <a:srgbClr val="0070C0"/>
              </a:solidFill>
            </a:endParaRPr>
          </a:p>
          <a:p>
            <a:pPr lvl="1">
              <a:lnSpc>
                <a:spcPct val="110000"/>
              </a:lnSpc>
            </a:pPr>
            <a:r>
              <a:rPr kumimoji="1" lang="ko-KR" altLang="en-US" b="1" u="sng" dirty="0"/>
              <a:t>서명 생성 및 검증 과정은 개선될 필요가 존재</a:t>
            </a:r>
            <a:endParaRPr kumimoji="1" lang="en-US" altLang="ko-KR" b="1" u="sng" dirty="0"/>
          </a:p>
          <a:p>
            <a:pPr lvl="2">
              <a:lnSpc>
                <a:spcPct val="110000"/>
              </a:lnSpc>
            </a:pPr>
            <a:r>
              <a:rPr kumimoji="1" lang="en-US" altLang="ko-KR" dirty="0" err="1"/>
              <a:t>AIMer</a:t>
            </a:r>
            <a:r>
              <a:rPr kumimoji="1" lang="ko-KR" altLang="en-US" dirty="0"/>
              <a:t>보다 평균적인 성능이 떨어지는 알고리즘은 </a:t>
            </a:r>
            <a:r>
              <a:rPr kumimoji="1" lang="en-US" altLang="ko-KR" dirty="0"/>
              <a:t>NCC-Sign</a:t>
            </a:r>
            <a:r>
              <a:rPr kumimoji="1" lang="ko-KR" altLang="en-US" dirty="0"/>
              <a:t>만 존재</a:t>
            </a:r>
            <a:endParaRPr kumimoji="1" lang="en-US" altLang="ko-KR" dirty="0"/>
          </a:p>
          <a:p>
            <a:pPr lvl="2">
              <a:lnSpc>
                <a:spcPct val="11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단</a:t>
            </a:r>
            <a:r>
              <a:rPr kumimoji="1" lang="en-US" altLang="ko-KR" b="1" dirty="0">
                <a:solidFill>
                  <a:srgbClr val="FF0000"/>
                </a:solidFill>
              </a:rPr>
              <a:t>, lattice-based </a:t>
            </a:r>
            <a:r>
              <a:rPr kumimoji="1" lang="ko-KR" altLang="en-US" b="1" dirty="0">
                <a:solidFill>
                  <a:srgbClr val="FF0000"/>
                </a:solidFill>
              </a:rPr>
              <a:t>알고리즘은 연산 속도가 빠른 알고리즘임을 감안한다면</a:t>
            </a:r>
            <a:r>
              <a:rPr kumimoji="1" lang="en-US" altLang="ko-KR" b="1" dirty="0">
                <a:solidFill>
                  <a:srgbClr val="FF0000"/>
                </a:solidFill>
              </a:rPr>
              <a:t>, </a:t>
            </a:r>
            <a:r>
              <a:rPr kumimoji="1" lang="en-US" altLang="ko-KR" b="1" dirty="0" err="1">
                <a:solidFill>
                  <a:srgbClr val="FF0000"/>
                </a:solidFill>
              </a:rPr>
              <a:t>AIMer</a:t>
            </a:r>
            <a:r>
              <a:rPr kumimoji="1" lang="ko-KR" altLang="en-US" b="1" dirty="0">
                <a:solidFill>
                  <a:srgbClr val="FF0000"/>
                </a:solidFill>
              </a:rPr>
              <a:t>의 경쟁력은 뛰어남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</a:pPr>
            <a:r>
              <a:rPr kumimoji="1" lang="ko-KR" altLang="en-US" dirty="0"/>
              <a:t>특히 </a:t>
            </a:r>
            <a:r>
              <a:rPr kumimoji="1" lang="en-US" altLang="ko-KR" dirty="0"/>
              <a:t>Zero-knowledge</a:t>
            </a:r>
            <a:r>
              <a:rPr kumimoji="1" lang="ko-KR" altLang="en-US" dirty="0"/>
              <a:t> </a:t>
            </a:r>
            <a:r>
              <a:rPr kumimoji="1" lang="en-US" altLang="ko-KR" dirty="0"/>
              <a:t>based</a:t>
            </a:r>
            <a:r>
              <a:rPr kumimoji="1" lang="ko-KR" altLang="en-US" dirty="0"/>
              <a:t> 알고리즘은 정면으로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성능을 비교하기가 어려운 점도 존재 </a:t>
            </a:r>
            <a:r>
              <a:rPr kumimoji="1" lang="en-US" altLang="ko-KR" dirty="0"/>
              <a:t>(</a:t>
            </a:r>
            <a:r>
              <a:rPr kumimoji="1" lang="ko-KR" altLang="en-US" dirty="0"/>
              <a:t>유일한 </a:t>
            </a:r>
            <a:r>
              <a:rPr kumimoji="1" lang="en-US" altLang="ko-KR" dirty="0"/>
              <a:t>candidate)</a:t>
            </a:r>
          </a:p>
        </p:txBody>
      </p:sp>
    </p:spTree>
    <p:extLst>
      <p:ext uri="{BB962C8B-B14F-4D97-AF65-F5344CB8AC3E}">
        <p14:creationId xmlns:p14="http://schemas.microsoft.com/office/powerpoint/2010/main" val="1566880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3DB444-56B0-E54A-9EE4-D970340A84B7}"/>
              </a:ext>
            </a:extLst>
          </p:cNvPr>
          <p:cNvSpPr/>
          <p:nvPr/>
        </p:nvSpPr>
        <p:spPr>
          <a:xfrm>
            <a:off x="304800" y="142875"/>
            <a:ext cx="11639550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6AE7D-0366-1D4E-8071-FE2C82B4FBE4}"/>
              </a:ext>
            </a:extLst>
          </p:cNvPr>
          <p:cNvSpPr txBox="1"/>
          <p:nvPr/>
        </p:nvSpPr>
        <p:spPr>
          <a:xfrm>
            <a:off x="4005693" y="4544804"/>
            <a:ext cx="42377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0" dirty="0"/>
              <a:t>Thank you!</a:t>
            </a:r>
            <a:endParaRPr kumimoji="1" lang="ko-Kore-KR" altLang="en-US" sz="7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61EE1A-AB17-E914-773A-20961B80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54" y="1605600"/>
            <a:ext cx="1955690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7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B03E9-47FE-AC57-EF00-7F8D8B67E343}"/>
              </a:ext>
            </a:extLst>
          </p:cNvPr>
          <p:cNvSpPr txBox="1"/>
          <p:nvPr/>
        </p:nvSpPr>
        <p:spPr>
          <a:xfrm>
            <a:off x="399393" y="1376575"/>
            <a:ext cx="11393214" cy="303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NIST</a:t>
            </a:r>
            <a:r>
              <a:rPr kumimoji="1" lang="ko-KR" altLang="en-US" sz="2400" dirty="0"/>
              <a:t>는 가까운 미래 양자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컴퓨팅 시대에 있어 올바른 보안 강도를 보장하기 위해서는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최소 </a:t>
            </a:r>
            <a:r>
              <a:rPr kumimoji="1" lang="en-US" altLang="ko-KR" sz="2400" b="1" dirty="0"/>
              <a:t>Level 1~3</a:t>
            </a:r>
            <a:r>
              <a:rPr kumimoji="1" lang="ko-KR" altLang="en-US" sz="2400" b="1" dirty="0"/>
              <a:t>을 달성할 것</a:t>
            </a:r>
            <a:r>
              <a:rPr kumimoji="1" lang="ko-KR" altLang="en-US" sz="2400" dirty="0"/>
              <a:t>을 권장하고 있음</a:t>
            </a:r>
            <a:endParaRPr kumimoji="1" lang="en-US" altLang="ko-KR" sz="2400" dirty="0"/>
          </a:p>
          <a:p>
            <a:pPr lvl="1"/>
            <a:r>
              <a:rPr lang="ko-KR" altLang="en-US" sz="2300" dirty="0"/>
              <a:t>    </a:t>
            </a:r>
            <a:r>
              <a:rPr lang="en-US" altLang="ko-KR" sz="2200" dirty="0"/>
              <a:t>(</a:t>
            </a:r>
            <a:r>
              <a:rPr lang="ko-KR" altLang="en-US" sz="2200" dirty="0"/>
              <a:t>먼 미래의 양자 컴퓨팅의 혁신을 대비한다면</a:t>
            </a:r>
            <a:r>
              <a:rPr lang="en-US" altLang="ko-KR" sz="2200" dirty="0"/>
              <a:t>?,</a:t>
            </a:r>
            <a:r>
              <a:rPr lang="ko-KR" altLang="en-US" sz="2200" dirty="0"/>
              <a:t> </a:t>
            </a:r>
            <a:r>
              <a:rPr lang="en-US" altLang="ko-KR" sz="2200" dirty="0"/>
              <a:t>Level 4</a:t>
            </a:r>
            <a:r>
              <a:rPr lang="ko-KR" altLang="en-US" sz="2200" dirty="0"/>
              <a:t> 또는 </a:t>
            </a:r>
            <a:r>
              <a:rPr lang="en-US" altLang="ko-KR" sz="2200" dirty="0"/>
              <a:t>5</a:t>
            </a:r>
            <a:r>
              <a:rPr lang="ko-KR" altLang="en-US" sz="2200" dirty="0"/>
              <a:t> 달성을 권장</a:t>
            </a:r>
            <a:r>
              <a:rPr lang="en-US" altLang="ko-KR" sz="2200" dirty="0"/>
              <a:t>)</a:t>
            </a:r>
            <a:endParaRPr kumimoji="1" lang="en-US" altLang="ko-KR" sz="2200" dirty="0"/>
          </a:p>
          <a:p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endParaRPr kumimoji="1" lang="en-US" altLang="ko-KR" sz="2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344A196-7A73-BA52-3D10-50077930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" altLang="ko-Kore-KR" dirty="0"/>
              <a:t>NIST Post-quantum Security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C8C871-5C52-FDCF-CD4E-0C5579C6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4" y="2787311"/>
            <a:ext cx="10345064" cy="10281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25CB542-BAB6-65C5-8B55-E79F6DC84F0D}"/>
              </a:ext>
            </a:extLst>
          </p:cNvPr>
          <p:cNvCxnSpPr>
            <a:cxnSpLocks/>
          </p:cNvCxnSpPr>
          <p:nvPr/>
        </p:nvCxnSpPr>
        <p:spPr>
          <a:xfrm>
            <a:off x="8282152" y="3141093"/>
            <a:ext cx="13978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6B12047-6C35-F863-5DE8-6BB9F390FF2A}"/>
              </a:ext>
            </a:extLst>
          </p:cNvPr>
          <p:cNvCxnSpPr>
            <a:cxnSpLocks/>
          </p:cNvCxnSpPr>
          <p:nvPr/>
        </p:nvCxnSpPr>
        <p:spPr>
          <a:xfrm>
            <a:off x="893378" y="3461659"/>
            <a:ext cx="46560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13FDEB5-36E7-9359-E8A0-35CA61926938}"/>
              </a:ext>
            </a:extLst>
          </p:cNvPr>
          <p:cNvCxnSpPr>
            <a:cxnSpLocks/>
          </p:cNvCxnSpPr>
          <p:nvPr/>
        </p:nvCxnSpPr>
        <p:spPr>
          <a:xfrm>
            <a:off x="893378" y="3783911"/>
            <a:ext cx="38888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AE056641-59C3-1537-8FEC-6B6D6E93A478}"/>
              </a:ext>
            </a:extLst>
          </p:cNvPr>
          <p:cNvCxnSpPr>
            <a:cxnSpLocks/>
          </p:cNvCxnSpPr>
          <p:nvPr/>
        </p:nvCxnSpPr>
        <p:spPr>
          <a:xfrm>
            <a:off x="8077197" y="3461659"/>
            <a:ext cx="2254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26799-996F-1734-AC50-D5B7EEE24B73}"/>
              </a:ext>
            </a:extLst>
          </p:cNvPr>
          <p:cNvSpPr txBox="1"/>
          <p:nvPr/>
        </p:nvSpPr>
        <p:spPr>
          <a:xfrm>
            <a:off x="445563" y="4987649"/>
            <a:ext cx="110696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b="1" dirty="0">
                <a:solidFill>
                  <a:schemeClr val="accent1"/>
                </a:solidFill>
              </a:rPr>
              <a:t>그렇다면</a:t>
            </a:r>
            <a:r>
              <a:rPr kumimoji="1" lang="en-US" altLang="ko-KR" sz="25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500" b="1" dirty="0">
                <a:solidFill>
                  <a:schemeClr val="accent1"/>
                </a:solidFill>
              </a:rPr>
              <a:t> </a:t>
            </a:r>
            <a:r>
              <a:rPr kumimoji="1" lang="en-US" altLang="ko-Kore-KR" sz="2500" b="1" dirty="0">
                <a:solidFill>
                  <a:schemeClr val="accent1"/>
                </a:solidFill>
              </a:rPr>
              <a:t>Level 1~3</a:t>
            </a:r>
            <a:r>
              <a:rPr kumimoji="1" lang="ko-Kore-KR" altLang="en-US" sz="2500" b="1" dirty="0">
                <a:solidFill>
                  <a:schemeClr val="accent1"/>
                </a:solidFill>
              </a:rPr>
              <a:t>을</a:t>
            </a:r>
            <a:r>
              <a:rPr kumimoji="1" lang="en-US" altLang="ko-Kore-KR" sz="2500" b="1" dirty="0">
                <a:solidFill>
                  <a:schemeClr val="accent1"/>
                </a:solidFill>
              </a:rPr>
              <a:t> </a:t>
            </a:r>
            <a:r>
              <a:rPr kumimoji="1" lang="ko-Kore-KR" altLang="en-US" sz="2500" b="1" dirty="0">
                <a:solidFill>
                  <a:schemeClr val="accent1"/>
                </a:solidFill>
              </a:rPr>
              <a:t>달성할</a:t>
            </a:r>
            <a:r>
              <a:rPr kumimoji="1" lang="en-US" altLang="ko-Kore-KR" sz="2500" b="1" dirty="0">
                <a:solidFill>
                  <a:schemeClr val="accent1"/>
                </a:solidFill>
              </a:rPr>
              <a:t> </a:t>
            </a:r>
            <a:r>
              <a:rPr kumimoji="1" lang="ko-Kore-KR" altLang="en-US" sz="2500" b="1" dirty="0">
                <a:solidFill>
                  <a:schemeClr val="accent1"/>
                </a:solidFill>
              </a:rPr>
              <a:t>경우</a:t>
            </a:r>
            <a:r>
              <a:rPr kumimoji="1" lang="en-US" altLang="ko-Kore-KR" sz="25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500" b="1" dirty="0">
                <a:solidFill>
                  <a:schemeClr val="accent1"/>
                </a:solidFill>
              </a:rPr>
              <a:t> 키 길이를 두 배로 늘리지 않아도 무방</a:t>
            </a:r>
            <a:r>
              <a:rPr kumimoji="1" lang="en-US" altLang="ko-KR" sz="2500" b="1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104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4B03E9-47FE-AC57-EF00-7F8D8B67E343}"/>
                  </a:ext>
                </a:extLst>
              </p:cNvPr>
              <p:cNvSpPr txBox="1"/>
              <p:nvPr/>
            </p:nvSpPr>
            <p:spPr>
              <a:xfrm>
                <a:off x="399393" y="1376575"/>
                <a:ext cx="11393214" cy="4278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/>
                  <a:t>문제점은 이전 </a:t>
                </a:r>
                <a:r>
                  <a:rPr kumimoji="1" lang="en-US" altLang="ko-KR" sz="2400" dirty="0"/>
                  <a:t>NIST</a:t>
                </a:r>
                <a:r>
                  <a:rPr kumimoji="1" lang="ko-KR" altLang="en-US" sz="2400" dirty="0"/>
                  <a:t>에서 측정한 기준 </a:t>
                </a:r>
                <a:r>
                  <a:rPr kumimoji="1" lang="en-US" altLang="ko-KR" sz="2400" dirty="0"/>
                  <a:t>(</a:t>
                </a:r>
                <a:r>
                  <a:rPr kumimoji="1" lang="ko-KR" altLang="en-US" sz="2400" dirty="0"/>
                  <a:t>공격 비용</a:t>
                </a:r>
                <a:r>
                  <a:rPr kumimoji="1" lang="en-US" altLang="ko-KR" sz="2400" dirty="0"/>
                  <a:t>)</a:t>
                </a:r>
                <a:r>
                  <a:rPr kumimoji="1" lang="ko-KR" altLang="en-US" sz="2400" dirty="0"/>
                  <a:t>이 너무 </a:t>
                </a:r>
                <a:r>
                  <a:rPr kumimoji="1" lang="ko-KR" altLang="en-US" sz="2400" b="1" dirty="0" err="1"/>
                  <a:t>보수적이였음</a:t>
                </a:r>
                <a:endParaRPr kumimoji="1" lang="en-US" altLang="ko-KR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10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Level 1: AES-128</a:t>
                </a:r>
                <a:r>
                  <a:rPr kumimoji="1" lang="ko-KR" altLang="en-US" sz="2000" dirty="0">
                    <a:sym typeface="Wingdings" pitchFamily="2" charset="2"/>
                  </a:rPr>
                  <a:t>을 깨는 어려움과 비슷하거나 더 어려운 난이도 </a:t>
                </a:r>
                <a:r>
                  <a:rPr kumimoji="1" lang="en-US" altLang="ko-KR" sz="20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170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Level 3: AES-192</a:t>
                </a:r>
                <a:r>
                  <a:rPr kumimoji="1" lang="ko-KR" altLang="en-US" sz="2000" dirty="0">
                    <a:sym typeface="Wingdings" pitchFamily="2" charset="2"/>
                  </a:rPr>
                  <a:t>을 깨는 어려움과 비슷하거나 더 어려운 난이도 </a:t>
                </a:r>
                <a:r>
                  <a:rPr kumimoji="1" lang="en-US" altLang="ko-KR" sz="20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233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Level 5: AES-256</a:t>
                </a:r>
                <a:r>
                  <a:rPr kumimoji="1" lang="ko-KR" altLang="en-US" sz="2000" dirty="0">
                    <a:sym typeface="Wingdings" pitchFamily="2" charset="2"/>
                  </a:rPr>
                  <a:t>을 깨는 어려움과 비슷하거나 더 어려운 난이도 </a:t>
                </a:r>
                <a:r>
                  <a:rPr kumimoji="1" lang="en-US" altLang="ko-KR" sz="20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298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kumimoji="1" lang="en-US" altLang="ko-KR" sz="2400" dirty="0">
                  <a:sym typeface="Wingdings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olidFill>
                      <a:srgbClr val="FF0000"/>
                    </a:solidFill>
                    <a:sym typeface="Wingdings" pitchFamily="2" charset="2"/>
                  </a:rPr>
                  <a:t>Why?,</a:t>
                </a:r>
                <a:r>
                  <a:rPr kumimoji="1" lang="ko-KR" altLang="en-US" sz="2400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ko-KR" sz="2400" dirty="0">
                    <a:sym typeface="Wingdings" pitchFamily="2" charset="2"/>
                  </a:rPr>
                  <a:t>Grover </a:t>
                </a:r>
                <a:r>
                  <a:rPr kumimoji="1" lang="ko-KR" altLang="en-US" sz="2400" dirty="0">
                    <a:sym typeface="Wingdings" pitchFamily="2" charset="2"/>
                  </a:rPr>
                  <a:t>키 복구 비용은 암호화 회로의 구현 성능에 따라 결정되는데</a:t>
                </a:r>
                <a:r>
                  <a:rPr kumimoji="1" lang="en-US" altLang="ko-KR" sz="2400" dirty="0">
                    <a:sym typeface="Wingdings" pitchFamily="2" charset="2"/>
                  </a:rPr>
                  <a:t>,</a:t>
                </a:r>
              </a:p>
              <a:p>
                <a:r>
                  <a:rPr kumimoji="1" lang="en-US" altLang="ko-KR" sz="2400" dirty="0">
                    <a:sym typeface="Wingdings" pitchFamily="2" charset="2"/>
                  </a:rPr>
                  <a:t>	</a:t>
                </a:r>
                <a:r>
                  <a:rPr kumimoji="1" lang="ko-KR" altLang="en-US" sz="2400" dirty="0">
                    <a:sym typeface="Wingdings" pitchFamily="2" charset="2"/>
                  </a:rPr>
                  <a:t>    </a:t>
                </a:r>
                <a:r>
                  <a:rPr kumimoji="1" lang="en-US" altLang="ko-KR" sz="2400" dirty="0">
                    <a:sym typeface="Wingdings" pitchFamily="2" charset="2"/>
                  </a:rPr>
                  <a:t> Grassl et al.’16</a:t>
                </a:r>
                <a:r>
                  <a:rPr kumimoji="1" lang="ko-KR" altLang="en-US" sz="2400" dirty="0">
                    <a:sym typeface="Wingdings" pitchFamily="2" charset="2"/>
                  </a:rPr>
                  <a:t>의 </a:t>
                </a:r>
                <a:r>
                  <a:rPr kumimoji="1" lang="en-US" altLang="ko-KR" sz="2400" dirty="0">
                    <a:sym typeface="Wingdings" pitchFamily="2" charset="2"/>
                  </a:rPr>
                  <a:t>AES</a:t>
                </a:r>
                <a:r>
                  <a:rPr kumimoji="1" lang="ko-KR" altLang="en-US" sz="2400" dirty="0">
                    <a:sym typeface="Wingdings" pitchFamily="2" charset="2"/>
                  </a:rPr>
                  <a:t> 양자 회로 구현은 매우 비효율적</a:t>
                </a:r>
                <a:endParaRPr kumimoji="1" lang="en-US" altLang="ko-KR" sz="2400" dirty="0">
                  <a:sym typeface="Wingdings" pitchFamily="2" charset="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kumimoji="1" lang="en-US" altLang="ko-KR" sz="2400" dirty="0">
                  <a:sym typeface="Wingdings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>
                    <a:sym typeface="Wingdings" pitchFamily="2" charset="2"/>
                  </a:rPr>
                  <a:t>즉</a:t>
                </a:r>
                <a:r>
                  <a:rPr kumimoji="1" lang="en-US" altLang="ko-KR" sz="2400" dirty="0">
                    <a:sym typeface="Wingdings" pitchFamily="2" charset="2"/>
                  </a:rPr>
                  <a:t>,</a:t>
                </a:r>
                <a:r>
                  <a:rPr kumimoji="1" lang="ko-KR" altLang="en-US" sz="2400" dirty="0">
                    <a:sym typeface="Wingdings" pitchFamily="2" charset="2"/>
                  </a:rPr>
                  <a:t> 제출자들이 양자 후 보안 강도를 획득하기 너무 힘듦 </a:t>
                </a:r>
                <a:r>
                  <a:rPr kumimoji="1" lang="en-US" altLang="ko-KR" sz="2400" dirty="0">
                    <a:sym typeface="Wingdings" pitchFamily="2" charset="2"/>
                  </a:rPr>
                  <a:t>(</a:t>
                </a:r>
                <a:r>
                  <a:rPr kumimoji="1" lang="ko-KR" altLang="en-US" sz="2400" dirty="0">
                    <a:sym typeface="Wingdings" pitchFamily="2" charset="2"/>
                  </a:rPr>
                  <a:t>키 크기에 맞는</a:t>
                </a:r>
                <a:r>
                  <a:rPr kumimoji="1" lang="en-US" altLang="ko-KR" sz="2400" dirty="0">
                    <a:sym typeface="Wingdings" pitchFamily="2" charset="2"/>
                  </a:rPr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1000" dirty="0">
                  <a:sym typeface="Wingdings" pitchFamily="2" charset="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>
                    <a:sym typeface="Wingdings" pitchFamily="2" charset="2"/>
                  </a:rPr>
                  <a:t>최신 양자 구현 연구들을 살펴보면</a:t>
                </a:r>
                <a:r>
                  <a:rPr kumimoji="1" lang="en-US" altLang="ko-KR" sz="2400" dirty="0">
                    <a:sym typeface="Wingdings" pitchFamily="2" charset="2"/>
                  </a:rPr>
                  <a:t>,</a:t>
                </a:r>
                <a:r>
                  <a:rPr kumimoji="1" lang="ko-KR" altLang="en-US" sz="2400" dirty="0">
                    <a:sym typeface="Wingdings" pitchFamily="2" charset="2"/>
                  </a:rPr>
                  <a:t> 모두 </a:t>
                </a:r>
                <a:r>
                  <a:rPr kumimoji="1" lang="en-US" altLang="ko-KR" sz="2400" dirty="0" err="1">
                    <a:sym typeface="Wingdings" pitchFamily="2" charset="2"/>
                  </a:rPr>
                  <a:t>Grassl</a:t>
                </a:r>
                <a:r>
                  <a:rPr kumimoji="1" lang="en-US" altLang="ko-KR" sz="2400" dirty="0">
                    <a:sym typeface="Wingdings" pitchFamily="2" charset="2"/>
                  </a:rPr>
                  <a:t> et al.</a:t>
                </a:r>
                <a:r>
                  <a:rPr kumimoji="1" lang="ko-KR" altLang="en-US" sz="2400" dirty="0">
                    <a:sym typeface="Wingdings" pitchFamily="2" charset="2"/>
                  </a:rPr>
                  <a:t>의 </a:t>
                </a:r>
                <a:r>
                  <a:rPr kumimoji="1" lang="en-US" altLang="ko-KR" sz="2400" dirty="0">
                    <a:sym typeface="Wingdings" pitchFamily="2" charset="2"/>
                  </a:rPr>
                  <a:t>AES </a:t>
                </a:r>
                <a:r>
                  <a:rPr kumimoji="1" lang="ko-KR" altLang="en-US" sz="2400" dirty="0">
                    <a:sym typeface="Wingdings" pitchFamily="2" charset="2"/>
                  </a:rPr>
                  <a:t>회로보다 비용을 훨씬 적게 씀 </a:t>
                </a:r>
                <a:r>
                  <a:rPr kumimoji="1" lang="en-US" altLang="ko-KR" sz="2400" dirty="0">
                    <a:sym typeface="Wingdings" pitchFamily="2" charset="2"/>
                  </a:rPr>
                  <a:t></a:t>
                </a:r>
                <a:r>
                  <a:rPr kumimoji="1" lang="ko-KR" altLang="en-US" sz="2400" dirty="0">
                    <a:sym typeface="Wingdings" pitchFamily="2" charset="2"/>
                  </a:rPr>
                  <a:t> 양자 회로 최적화로 인한</a:t>
                </a:r>
                <a:r>
                  <a:rPr kumimoji="1" lang="en-US" altLang="ko-KR" sz="2400" dirty="0">
                    <a:sym typeface="Wingdings" pitchFamily="2" charset="2"/>
                  </a:rPr>
                  <a:t>,</a:t>
                </a:r>
                <a:r>
                  <a:rPr kumimoji="1" lang="ko-KR" altLang="en-US" sz="2400" dirty="0">
                    <a:sym typeface="Wingdings" pitchFamily="2" charset="2"/>
                  </a:rPr>
                  <a:t> 공격 비용 감소</a:t>
                </a:r>
                <a:endParaRPr kumimoji="1" lang="en-US" altLang="ko-KR" sz="24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4B03E9-47FE-AC57-EF00-7F8D8B67E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" y="1376575"/>
                <a:ext cx="11393214" cy="4278094"/>
              </a:xfrm>
              <a:prstGeom prst="rect">
                <a:avLst/>
              </a:prstGeom>
              <a:blipFill>
                <a:blip r:embed="rId2"/>
                <a:stretch>
                  <a:fillRect l="-780" t="-1183" b="-20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0344A196-7A73-BA52-3D10-50077930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" altLang="ko-Kore-KR" dirty="0"/>
              <a:t>NIST Post-quantum Security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7590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FD7EAD5-3A29-A7C2-ACF9-F6280C89A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36541"/>
              </p:ext>
            </p:extLst>
          </p:nvPr>
        </p:nvGraphicFramePr>
        <p:xfrm>
          <a:off x="343922" y="1879367"/>
          <a:ext cx="11504156" cy="44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53">
                  <a:extLst>
                    <a:ext uri="{9D8B030D-6E8A-4147-A177-3AD203B41FA5}">
                      <a16:colId xmlns:a16="http://schemas.microsoft.com/office/drawing/2014/main" val="2614104539"/>
                    </a:ext>
                  </a:extLst>
                </a:gridCol>
                <a:gridCol w="8890859">
                  <a:extLst>
                    <a:ext uri="{9D8B030D-6E8A-4147-A177-3AD203B41FA5}">
                      <a16:colId xmlns:a16="http://schemas.microsoft.com/office/drawing/2014/main" val="2379491649"/>
                    </a:ext>
                  </a:extLst>
                </a:gridCol>
                <a:gridCol w="1274244">
                  <a:extLst>
                    <a:ext uri="{9D8B030D-6E8A-4147-A177-3AD203B41FA5}">
                      <a16:colId xmlns:a16="http://schemas.microsoft.com/office/drawing/2014/main" val="2841285877"/>
                    </a:ext>
                  </a:extLst>
                </a:gridCol>
              </a:tblGrid>
              <a:tr h="30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Cipher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Paper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Year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extLst>
                  <a:ext uri="{0D108BD9-81ED-4DB2-BD59-A6C34878D82A}">
                    <a16:rowId xmlns:a16="http://schemas.microsoft.com/office/drawing/2014/main" val="2342142940"/>
                  </a:ext>
                </a:extLst>
              </a:tr>
              <a:tr h="552111">
                <a:tc rowSpan="8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  AES</a:t>
                      </a:r>
                      <a:endParaRPr lang="ko-KR" altLang="en-US" sz="1600" dirty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GRASSL, Markus, et al. Applying Grover’s algorithm to AES: quantum resource estimates. In: </a:t>
                      </a:r>
                      <a:r>
                        <a:rPr lang="en-US" altLang="ko-KR" sz="16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Post-Quantum Cryptography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Springer, Cham, p. 29-43, 2016.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2016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extLst>
                  <a:ext uri="{0D108BD9-81ED-4DB2-BD59-A6C34878D82A}">
                    <a16:rowId xmlns:a16="http://schemas.microsoft.com/office/drawing/2014/main" val="4081772404"/>
                  </a:ext>
                </a:extLst>
              </a:tr>
              <a:tr h="5521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ALMAZROOIE, </a:t>
                      </a:r>
                      <a:r>
                        <a:rPr lang="en-US" altLang="ko-KR" sz="1600" dirty="0" err="1"/>
                        <a:t>Mishal</a:t>
                      </a:r>
                      <a:r>
                        <a:rPr lang="en-US" altLang="ko-KR" sz="1600" dirty="0"/>
                        <a:t>, et al. Quantum reversible circuit of AES-128. Quantum Information Processing, pp. 1-30, 2018.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2018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extLst>
                  <a:ext uri="{0D108BD9-81ED-4DB2-BD59-A6C34878D82A}">
                    <a16:rowId xmlns:a16="http://schemas.microsoft.com/office/drawing/2014/main" val="3830721961"/>
                  </a:ext>
                </a:extLst>
              </a:tr>
              <a:tr h="8014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LANGENBERG, Brandon; PHAM, Hai; STEINWANDT, Rainer. Reducing the cost of implementing the advanced encryption standard as a quantum circuit. </a:t>
                      </a:r>
                      <a:r>
                        <a:rPr lang="en-US" altLang="ko-KR" sz="16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Transactions on Quantum Engineering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pp. 1-12, 2020.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2020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extLst>
                  <a:ext uri="{0D108BD9-81ED-4DB2-BD59-A6C34878D82A}">
                    <a16:rowId xmlns:a16="http://schemas.microsoft.com/office/drawing/2014/main" val="1320611564"/>
                  </a:ext>
                </a:extLst>
              </a:tr>
              <a:tr h="5521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JAQUES, Samuel, et al. Implementing Grover oracles for quantum key search on AES and LowMC. </a:t>
                      </a:r>
                      <a:r>
                        <a:rPr lang="en-US" altLang="ko-KR" sz="16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EUROCRYPT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2020.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2020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extLst>
                  <a:ext uri="{0D108BD9-81ED-4DB2-BD59-A6C34878D82A}">
                    <a16:rowId xmlns:a16="http://schemas.microsoft.com/office/drawing/2014/main" val="646128825"/>
                  </a:ext>
                </a:extLst>
              </a:tr>
              <a:tr h="5521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600" dirty="0"/>
                        <a:t>Zou et al. Quantum Circuit Implementations of AES with Fewer Qubits” </a:t>
                      </a:r>
                      <a:r>
                        <a:rPr kumimoji="1" lang="en-US" altLang="ko-Kore-KR" sz="1600" i="1" dirty="0"/>
                        <a:t>ASIACRYPT </a:t>
                      </a:r>
                      <a:r>
                        <a:rPr kumimoji="1" lang="en-US" altLang="ko-Kore-KR" sz="1600" i="0" dirty="0"/>
                        <a:t>2020.</a:t>
                      </a:r>
                    </a:p>
                  </a:txBody>
                  <a:tcPr marL="48498" marR="48498" marT="26674" marB="2667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2020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extLst>
                  <a:ext uri="{0D108BD9-81ED-4DB2-BD59-A6C34878D82A}">
                    <a16:rowId xmlns:a16="http://schemas.microsoft.com/office/drawing/2014/main" val="3169284503"/>
                  </a:ext>
                </a:extLst>
              </a:tr>
              <a:tr h="5521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600" dirty="0"/>
                        <a:t>Huang and Sun, Synthesizing Quantum Circuits of AES with Lower T-depth and Less Qubits,</a:t>
                      </a:r>
                      <a:r>
                        <a:rPr kumimoji="1" lang="en-US" altLang="ko-Kore-KR" sz="1600" i="1" dirty="0"/>
                        <a:t> ASIACRYPT</a:t>
                      </a:r>
                      <a:r>
                        <a:rPr kumimoji="1" lang="en-US" altLang="ko-Kore-KR" sz="1600" dirty="0"/>
                        <a:t>, 2022.</a:t>
                      </a:r>
                      <a:endParaRPr kumimoji="1" lang="en-US" altLang="ko-Kore-KR" sz="1600" i="1" dirty="0"/>
                    </a:p>
                  </a:txBody>
                  <a:tcPr marL="48498" marR="48498" marT="26674" marB="2667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2022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extLst>
                  <a:ext uri="{0D108BD9-81ED-4DB2-BD59-A6C34878D82A}">
                    <a16:rowId xmlns:a16="http://schemas.microsoft.com/office/drawing/2014/main" val="2802769033"/>
                  </a:ext>
                </a:extLst>
              </a:tr>
              <a:tr h="30272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600" dirty="0">
                          <a:solidFill>
                            <a:schemeClr val="tx1"/>
                          </a:solidFill>
                        </a:rPr>
                        <a:t>Jang et al, Quantum Analysis of AES, </a:t>
                      </a:r>
                      <a:r>
                        <a:rPr kumimoji="1" lang="en-US" altLang="ko-Kore-KR" sz="1600" dirty="0" err="1">
                          <a:solidFill>
                            <a:schemeClr val="tx1"/>
                          </a:solidFill>
                        </a:rPr>
                        <a:t>ePrint</a:t>
                      </a:r>
                      <a:r>
                        <a:rPr kumimoji="1" lang="en-US" altLang="ko-Kore-KR" sz="1600" dirty="0">
                          <a:solidFill>
                            <a:schemeClr val="tx1"/>
                          </a:solidFill>
                        </a:rPr>
                        <a:t> Archive, 2022.</a:t>
                      </a:r>
                      <a:endParaRPr kumimoji="1" lang="en-US" altLang="ko-Kore-KR" sz="1600" i="1" dirty="0">
                        <a:solidFill>
                          <a:schemeClr val="tx1"/>
                        </a:solidFill>
                      </a:endParaRPr>
                    </a:p>
                  </a:txBody>
                  <a:tcPr marL="48498" marR="48498" marT="26674" marB="2667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2022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extLst>
                  <a:ext uri="{0D108BD9-81ED-4DB2-BD59-A6C34878D82A}">
                    <a16:rowId xmlns:a16="http://schemas.microsoft.com/office/drawing/2014/main" val="3667085077"/>
                  </a:ext>
                </a:extLst>
              </a:tr>
              <a:tr h="302729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800" dirty="0"/>
                    </a:p>
                  </a:txBody>
                  <a:tcPr marL="100584" marR="100584" marT="50292" marB="50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600" i="0" dirty="0">
                          <a:solidFill>
                            <a:schemeClr val="tx1"/>
                          </a:solidFill>
                        </a:rPr>
                        <a:t>Optimized Quantum Implementation of AES</a:t>
                      </a:r>
                      <a:r>
                        <a:rPr kumimoji="1" lang="en-US" altLang="ko-KR" sz="160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en-US" altLang="ko-KR" sz="1600" i="0" dirty="0" err="1">
                          <a:solidFill>
                            <a:schemeClr val="tx1"/>
                          </a:solidFill>
                        </a:rPr>
                        <a:t>ePrint</a:t>
                      </a:r>
                      <a:r>
                        <a:rPr kumimoji="1" lang="en-US" altLang="ko-KR" sz="1600" i="0" dirty="0">
                          <a:solidFill>
                            <a:schemeClr val="tx1"/>
                          </a:solidFill>
                        </a:rPr>
                        <a:t> Archive, 2023.</a:t>
                      </a:r>
                      <a:endParaRPr kumimoji="1" lang="en-US" altLang="ko-Kore-KR" sz="1600" i="0" dirty="0">
                        <a:solidFill>
                          <a:schemeClr val="tx1"/>
                        </a:solidFill>
                      </a:endParaRPr>
                    </a:p>
                  </a:txBody>
                  <a:tcPr marL="48498" marR="48498" marT="26674" marB="2667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2023</a:t>
                      </a:r>
                      <a:endParaRPr lang="ko-KR" altLang="en-US" sz="1600" dirty="0"/>
                    </a:p>
                  </a:txBody>
                  <a:tcPr marL="48498" marR="48498" marT="26674" marB="26674" anchor="ctr"/>
                </a:tc>
                <a:extLst>
                  <a:ext uri="{0D108BD9-81ED-4DB2-BD59-A6C34878D82A}">
                    <a16:rowId xmlns:a16="http://schemas.microsoft.com/office/drawing/2014/main" val="695875307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B39FC51C-9B43-547A-0FAA-75732FC72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" altLang="ko-Kore-KR" dirty="0"/>
              <a:t>NIST Post-quantum Security</a:t>
            </a:r>
            <a:endParaRPr kumimoji="1" lang="ko-Kore-KR" altLang="en-US" dirty="0"/>
          </a:p>
        </p:txBody>
      </p:sp>
      <p:pic>
        <p:nvPicPr>
          <p:cNvPr id="2" name="그래픽 1" descr="별 단색으로 채워진">
            <a:extLst>
              <a:ext uri="{FF2B5EF4-FFF2-40B4-BE49-F238E27FC236}">
                <a16:creationId xmlns:a16="http://schemas.microsoft.com/office/drawing/2014/main" id="{4904408A-BE28-5962-1469-5A19FF079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0632" y="4114484"/>
            <a:ext cx="426575" cy="426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80403-783C-B57E-AD5A-693585FA6183}"/>
              </a:ext>
            </a:extLst>
          </p:cNvPr>
          <p:cNvSpPr txBox="1"/>
          <p:nvPr/>
        </p:nvSpPr>
        <p:spPr>
          <a:xfrm>
            <a:off x="2240280" y="59237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4F27C-DAC3-E332-2F56-A654DADE68A0}"/>
              </a:ext>
            </a:extLst>
          </p:cNvPr>
          <p:cNvSpPr txBox="1"/>
          <p:nvPr/>
        </p:nvSpPr>
        <p:spPr>
          <a:xfrm>
            <a:off x="137128" y="1163326"/>
            <a:ext cx="11504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AES</a:t>
            </a:r>
            <a:r>
              <a:rPr kumimoji="1" lang="ko-KR" altLang="en-US" sz="2400" dirty="0"/>
              <a:t>에 대한 양자 공격 비용은 꾸준히 감소되고 있음</a:t>
            </a:r>
            <a:r>
              <a:rPr kumimoji="1" lang="en-US" altLang="ko-KR" sz="2400" dirty="0"/>
              <a:t>, </a:t>
            </a:r>
            <a:r>
              <a:rPr kumimoji="1" lang="en-US" altLang="ko-KR" sz="2400" dirty="0">
                <a:solidFill>
                  <a:schemeClr val="accent1"/>
                </a:solidFill>
              </a:rPr>
              <a:t>NIST</a:t>
            </a:r>
            <a:r>
              <a:rPr kumimoji="1" lang="ko-KR" altLang="en-US" sz="2400" dirty="0">
                <a:solidFill>
                  <a:schemeClr val="accent1"/>
                </a:solidFill>
              </a:rPr>
              <a:t> 또한 이를 반영</a:t>
            </a:r>
            <a:endParaRPr kumimoji="1" lang="en-US" altLang="ko-KR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92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291AD-830E-2C42-4114-8933619C342C}"/>
                  </a:ext>
                </a:extLst>
              </p:cNvPr>
              <p:cNvSpPr txBox="1"/>
              <p:nvPr/>
            </p:nvSpPr>
            <p:spPr>
              <a:xfrm>
                <a:off x="83125" y="1387159"/>
                <a:ext cx="12664966" cy="5374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/>
                  <a:t>최근</a:t>
                </a:r>
                <a:r>
                  <a:rPr kumimoji="1" lang="en-US" altLang="ko-KR" sz="2400" dirty="0"/>
                  <a:t>, NIST</a:t>
                </a:r>
                <a:r>
                  <a:rPr kumimoji="1" lang="ko-KR" altLang="en-US" sz="2400" dirty="0"/>
                  <a:t>의 추가 </a:t>
                </a:r>
                <a:r>
                  <a:rPr kumimoji="1" lang="en-US" altLang="ko-KR" sz="2400" dirty="0"/>
                  <a:t>PQC </a:t>
                </a:r>
                <a:r>
                  <a:rPr kumimoji="1" lang="ko-KR" altLang="en-US" sz="2400" dirty="0"/>
                  <a:t>전자서명 공모전 문서</a:t>
                </a:r>
                <a:r>
                  <a:rPr kumimoji="1" lang="en-US" altLang="ko-KR" sz="2400" dirty="0"/>
                  <a:t>’22</a:t>
                </a:r>
                <a:r>
                  <a:rPr kumimoji="1" lang="ko-KR" altLang="en-US" sz="2400" dirty="0"/>
                  <a:t>에서</a:t>
                </a:r>
                <a:r>
                  <a:rPr kumimoji="1" lang="en-US" altLang="ko-KR" sz="2400" dirty="0"/>
                  <a:t> </a:t>
                </a:r>
                <a:r>
                  <a:rPr kumimoji="1" lang="ko-KR" altLang="en-US" sz="2400" dirty="0"/>
                  <a:t>복잡도가 조정되었음</a:t>
                </a:r>
                <a:endParaRPr kumimoji="1" lang="en-US" altLang="ko-K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/>
                  <a:t>최신</a:t>
                </a:r>
                <a:r>
                  <a:rPr kumimoji="1" lang="en-US" altLang="ko-KR" sz="2400" dirty="0"/>
                  <a:t> AES </a:t>
                </a:r>
                <a:r>
                  <a:rPr kumimoji="1" lang="ko-KR" altLang="en-US" sz="2400" dirty="0"/>
                  <a:t>양자 회로 최적화 연구로 인한</a:t>
                </a:r>
                <a:r>
                  <a:rPr kumimoji="1" lang="en-US" altLang="ko-KR" sz="2400" dirty="0"/>
                  <a:t>,</a:t>
                </a:r>
                <a:r>
                  <a:rPr kumimoji="1" lang="ko-KR" altLang="en-US" sz="2400" dirty="0"/>
                  <a:t> 복잡도 감소를 반영한 결과</a:t>
                </a:r>
                <a:r>
                  <a:rPr kumimoji="1" lang="en-US" altLang="ko-KR" sz="2400" dirty="0"/>
                  <a:t>; Eurocrypt’20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ym typeface="Wingdings" pitchFamily="2" charset="2"/>
                  </a:rPr>
                  <a:t>Level 1:</a:t>
                </a:r>
                <a:r>
                  <a:rPr kumimoji="1" lang="en-US" altLang="ko-KR" sz="2400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170</m:t>
                        </m:r>
                      </m:sup>
                    </m:sSup>
                  </m:oMath>
                </a14:m>
                <a:r>
                  <a:rPr kumimoji="1" lang="en-US" altLang="ko-KR" sz="2400" dirty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  <m:r>
                          <a:rPr kumimoji="1" lang="en-US" altLang="ko-K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57</m:t>
                        </m:r>
                      </m:sup>
                    </m:sSup>
                  </m:oMath>
                </a14:m>
                <a:r>
                  <a:rPr kumimoji="1" lang="en-US" altLang="ko-KR" sz="2400" dirty="0"/>
                  <a:t>, </a:t>
                </a:r>
                <a:r>
                  <a:rPr kumimoji="1" lang="en-US" altLang="ko-KR" sz="2400" dirty="0">
                    <a:sym typeface="Wingdings" pitchFamily="2" charset="2"/>
                  </a:rPr>
                  <a:t>Level 3: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233</m:t>
                        </m:r>
                      </m:sup>
                    </m:sSup>
                  </m:oMath>
                </a14:m>
                <a:r>
                  <a:rPr kumimoji="1" lang="en-US" altLang="ko-KR" sz="2400" dirty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221</m:t>
                        </m:r>
                      </m:sup>
                    </m:sSup>
                  </m:oMath>
                </a14:m>
                <a:r>
                  <a:rPr kumimoji="1" lang="en-US" altLang="ko-KR" sz="2400" dirty="0"/>
                  <a:t>, </a:t>
                </a:r>
                <a:r>
                  <a:rPr kumimoji="1" lang="en-US" altLang="ko-KR" sz="2400" dirty="0">
                    <a:sym typeface="Wingdings" pitchFamily="2" charset="2"/>
                  </a:rPr>
                  <a:t>Level 5:</a:t>
                </a:r>
                <a:r>
                  <a:rPr kumimoji="1" lang="en-US" altLang="ko-KR" sz="2400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298</m:t>
                        </m:r>
                      </m:sup>
                    </m:sSup>
                  </m:oMath>
                </a14:m>
                <a:r>
                  <a:rPr kumimoji="1" lang="en-US" altLang="ko-KR" sz="2400" dirty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285</m:t>
                        </m:r>
                      </m:sup>
                    </m:sSup>
                  </m:oMath>
                </a14:m>
                <a:r>
                  <a:rPr kumimoji="1" lang="en-US" altLang="ko-KR" sz="2400" dirty="0"/>
                  <a:t>, </a:t>
                </a:r>
              </a:p>
              <a:p>
                <a:pPr lvl="2"/>
                <a:endParaRPr kumimoji="1" lang="en-US" altLang="ko-KR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3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291AD-830E-2C42-4114-8933619C3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5" y="1387159"/>
                <a:ext cx="12664966" cy="5374869"/>
              </a:xfrm>
              <a:prstGeom prst="rect">
                <a:avLst/>
              </a:prstGeom>
              <a:blipFill>
                <a:blip r:embed="rId2"/>
                <a:stretch>
                  <a:fillRect l="-601" t="-9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제목 1">
            <a:extLst>
              <a:ext uri="{FF2B5EF4-FFF2-40B4-BE49-F238E27FC236}">
                <a16:creationId xmlns:a16="http://schemas.microsoft.com/office/drawing/2014/main" id="{8B0B2967-4138-BDFD-1EAB-A8AB6F23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" altLang="ko-Kore-KR" dirty="0"/>
              <a:t>NIST Post-quantum Security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D2FE02-6D6C-41DC-847D-BD9BD1E1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29" y="2840279"/>
            <a:ext cx="7772400" cy="13470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4EF113-D127-AE9B-D3F1-82ADD1AC5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85" y="4308830"/>
            <a:ext cx="5839519" cy="14256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2D230C4-CA85-1BD0-3DAA-C43FF68E1E39}"/>
              </a:ext>
            </a:extLst>
          </p:cNvPr>
          <p:cNvSpPr/>
          <p:nvPr/>
        </p:nvSpPr>
        <p:spPr>
          <a:xfrm>
            <a:off x="4162758" y="4321289"/>
            <a:ext cx="364482" cy="2491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4B643F-6547-7347-92B2-A13B3828CACE}"/>
              </a:ext>
            </a:extLst>
          </p:cNvPr>
          <p:cNvSpPr/>
          <p:nvPr/>
        </p:nvSpPr>
        <p:spPr>
          <a:xfrm>
            <a:off x="4162758" y="4766394"/>
            <a:ext cx="364482" cy="2491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FF503F-A78D-82DC-DCAA-D65ECF19698C}"/>
              </a:ext>
            </a:extLst>
          </p:cNvPr>
          <p:cNvSpPr/>
          <p:nvPr/>
        </p:nvSpPr>
        <p:spPr>
          <a:xfrm>
            <a:off x="4162758" y="5221649"/>
            <a:ext cx="364482" cy="2491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836896-72D5-6AD3-D1A2-C3B28EF4A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093" y="5949289"/>
            <a:ext cx="6423471" cy="629704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A367433-3E2C-62B7-91AD-F5A29C8AB8B5}"/>
              </a:ext>
            </a:extLst>
          </p:cNvPr>
          <p:cNvCxnSpPr/>
          <p:nvPr/>
        </p:nvCxnSpPr>
        <p:spPr>
          <a:xfrm>
            <a:off x="2804160" y="6157820"/>
            <a:ext cx="311505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29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5214</TotalTime>
  <Words>5101</Words>
  <Application>Microsoft Macintosh PowerPoint</Application>
  <PresentationFormat>와이드스크린</PresentationFormat>
  <Paragraphs>1673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CMR10</vt:lpstr>
      <vt:lpstr>맑은 고딕</vt:lpstr>
      <vt:lpstr>Arial</vt:lpstr>
      <vt:lpstr>Cambria Math</vt:lpstr>
      <vt:lpstr>Times New Roman</vt:lpstr>
      <vt:lpstr>Office 테마</vt:lpstr>
      <vt:lpstr>Quantum Implementation of AIM: Aiming for Low-Depth</vt:lpstr>
      <vt:lpstr>Paper (ePrint)</vt:lpstr>
      <vt:lpstr>Grover’s Search &amp; Post-Quantum Security</vt:lpstr>
      <vt:lpstr>NIST Post-quantum Security</vt:lpstr>
      <vt:lpstr>NIST Post-quantum Security</vt:lpstr>
      <vt:lpstr>NIST Post-quantum Security</vt:lpstr>
      <vt:lpstr>NIST Post-quantum Security</vt:lpstr>
      <vt:lpstr>NIST Post-quantum Security</vt:lpstr>
      <vt:lpstr>NIST Post-quantum Security</vt:lpstr>
      <vt:lpstr>NIST Post-quantum Security</vt:lpstr>
      <vt:lpstr>NIST Post-quantum Security</vt:lpstr>
      <vt:lpstr>NIST Post-quantum Security</vt:lpstr>
      <vt:lpstr>NIST MAXDEPTH</vt:lpstr>
      <vt:lpstr>NIST MAXDEPTH</vt:lpstr>
      <vt:lpstr>NIST MAXDEPTH</vt:lpstr>
      <vt:lpstr>Paper Summary</vt:lpstr>
      <vt:lpstr>AIMer</vt:lpstr>
      <vt:lpstr>AIM</vt:lpstr>
      <vt:lpstr>AIM 양자 회로 구현</vt:lpstr>
      <vt:lpstr>AIM 양자 회로 구현</vt:lpstr>
      <vt:lpstr>AIM 양자 회로 구현 (양자 곱셈)</vt:lpstr>
      <vt:lpstr>AIM 양자 회로 구현 (양자 곱셈)</vt:lpstr>
      <vt:lpstr>AIM 양자 회로 구현 (양자 곱셈)</vt:lpstr>
      <vt:lpstr>AIM 양자 회로 구현 (양자 곱셈)</vt:lpstr>
      <vt:lpstr>AIM 양자 회로 구현 (양자 곱셈)</vt:lpstr>
      <vt:lpstr>AIM 양자 회로 구현 (양자 곱셈)</vt:lpstr>
      <vt:lpstr>AIM 양자 회로 구현 (양자 곱셈)</vt:lpstr>
      <vt:lpstr>AIM 양자 회로 구현 (양자 제곱)</vt:lpstr>
      <vt:lpstr>AIM 양자 회로 구현 (양자 제곱)</vt:lpstr>
      <vt:lpstr>AIM 양자 회로 구현 (Mer 최적화)</vt:lpstr>
      <vt:lpstr>AIM 양자 회로 구현 (Mer 최적화)</vt:lpstr>
      <vt:lpstr>AIM 양자 회로 구현 (Mer 최적화)</vt:lpstr>
      <vt:lpstr>AIM 양자 회로 구현 (Linear Layer)</vt:lpstr>
      <vt:lpstr>AIM 양자 회로 구현 (Linear Layer)</vt:lpstr>
      <vt:lpstr>AIM 양자 회로 성능</vt:lpstr>
      <vt:lpstr>AIM 양자 회로 성능</vt:lpstr>
      <vt:lpstr>AIM Post-Quantum Security 평가 및 결론</vt:lpstr>
      <vt:lpstr>KPQClean Benchmark</vt:lpstr>
      <vt:lpstr>KpqC + NIST 표준 서명 알고리즘의 서명 크기 비교</vt:lpstr>
      <vt:lpstr>KpqC + NIST 표준 서명 알고리즘의 공개키 크기 비교</vt:lpstr>
      <vt:lpstr>KpqC + NIST 표준 서명 알고리즘의 비밀키 크기 비교</vt:lpstr>
      <vt:lpstr>AIMer 알고리즘 성능 측정 및 비교</vt:lpstr>
      <vt:lpstr>AIMer 알고리즘 성능 측정 및 비교</vt:lpstr>
      <vt:lpstr>AIMer 알고리즘 성능 측정 및 비교</vt:lpstr>
      <vt:lpstr>AIMer 알고리즘 성능 측정 및 비교</vt:lpstr>
      <vt:lpstr>AIMer 알고리즘 성능 측정 및 비교</vt:lpstr>
      <vt:lpstr>PowerPoint 프레젠테이션</vt:lpstr>
      <vt:lpstr>PowerPoint 프레젠테이션</vt:lpstr>
      <vt:lpstr>PowerPoint 프레젠테이션</vt:lpstr>
      <vt:lpstr>PowerPoint 프레젠테이션</vt:lpstr>
      <vt:lpstr>AIMer 알고리즘 성능 측정 및 비교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 양자 회로 구현</dc:title>
  <dc:creator>장경배</dc:creator>
  <cp:lastModifiedBy>장경배</cp:lastModifiedBy>
  <cp:revision>92</cp:revision>
  <dcterms:created xsi:type="dcterms:W3CDTF">2023-03-20T04:59:01Z</dcterms:created>
  <dcterms:modified xsi:type="dcterms:W3CDTF">2023-08-08T14:18:36Z</dcterms:modified>
</cp:coreProperties>
</file>